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2" r:id="rId5"/>
  </p:sldMasterIdLst>
  <p:notesMasterIdLst>
    <p:notesMasterId r:id="rId75"/>
  </p:notesMasterIdLst>
  <p:handoutMasterIdLst>
    <p:handoutMasterId r:id="rId76"/>
  </p:handoutMasterIdLst>
  <p:sldIdLst>
    <p:sldId id="2341" r:id="rId6"/>
    <p:sldId id="302" r:id="rId7"/>
    <p:sldId id="1273" r:id="rId8"/>
    <p:sldId id="381" r:id="rId9"/>
    <p:sldId id="2365" r:id="rId10"/>
    <p:sldId id="1831" r:id="rId11"/>
    <p:sldId id="369" r:id="rId12"/>
    <p:sldId id="395" r:id="rId13"/>
    <p:sldId id="277" r:id="rId14"/>
    <p:sldId id="2219" r:id="rId15"/>
    <p:sldId id="427" r:id="rId16"/>
    <p:sldId id="1823" r:id="rId17"/>
    <p:sldId id="2339" r:id="rId18"/>
    <p:sldId id="2373" r:id="rId19"/>
    <p:sldId id="2375" r:id="rId20"/>
    <p:sldId id="2307" r:id="rId21"/>
    <p:sldId id="2364" r:id="rId22"/>
    <p:sldId id="2376" r:id="rId23"/>
    <p:sldId id="2362" r:id="rId24"/>
    <p:sldId id="2377" r:id="rId25"/>
    <p:sldId id="2363" r:id="rId26"/>
    <p:sldId id="2347" r:id="rId27"/>
    <p:sldId id="2327" r:id="rId28"/>
    <p:sldId id="2367" r:id="rId29"/>
    <p:sldId id="2368" r:id="rId30"/>
    <p:sldId id="401" r:id="rId31"/>
    <p:sldId id="2370" r:id="rId32"/>
    <p:sldId id="419" r:id="rId33"/>
    <p:sldId id="2269" r:id="rId34"/>
    <p:sldId id="1820" r:id="rId35"/>
    <p:sldId id="1829" r:id="rId36"/>
    <p:sldId id="2344" r:id="rId37"/>
    <p:sldId id="2345" r:id="rId38"/>
    <p:sldId id="1822" r:id="rId39"/>
    <p:sldId id="1826" r:id="rId40"/>
    <p:sldId id="284" r:id="rId41"/>
    <p:sldId id="1827" r:id="rId42"/>
    <p:sldId id="271" r:id="rId43"/>
    <p:sldId id="1828" r:id="rId44"/>
    <p:sldId id="2350" r:id="rId45"/>
    <p:sldId id="1825" r:id="rId46"/>
    <p:sldId id="2374" r:id="rId47"/>
    <p:sldId id="285" r:id="rId48"/>
    <p:sldId id="2369" r:id="rId49"/>
    <p:sldId id="2346" r:id="rId50"/>
    <p:sldId id="2349" r:id="rId51"/>
    <p:sldId id="2342" r:id="rId52"/>
    <p:sldId id="297" r:id="rId53"/>
    <p:sldId id="300" r:id="rId54"/>
    <p:sldId id="299" r:id="rId55"/>
    <p:sldId id="308" r:id="rId56"/>
    <p:sldId id="2361" r:id="rId57"/>
    <p:sldId id="2352" r:id="rId58"/>
    <p:sldId id="2359" r:id="rId59"/>
    <p:sldId id="2353" r:id="rId60"/>
    <p:sldId id="2354" r:id="rId61"/>
    <p:sldId id="2355" r:id="rId62"/>
    <p:sldId id="2356" r:id="rId63"/>
    <p:sldId id="2378" r:id="rId64"/>
    <p:sldId id="2380" r:id="rId65"/>
    <p:sldId id="2379" r:id="rId66"/>
    <p:sldId id="2357" r:id="rId67"/>
    <p:sldId id="2358" r:id="rId68"/>
    <p:sldId id="2371" r:id="rId69"/>
    <p:sldId id="2215" r:id="rId70"/>
    <p:sldId id="275" r:id="rId71"/>
    <p:sldId id="2351" r:id="rId72"/>
    <p:sldId id="2343" r:id="rId73"/>
    <p:sldId id="306" r:id="rId74"/>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2725" autoAdjust="0"/>
  </p:normalViewPr>
  <p:slideViewPr>
    <p:cSldViewPr>
      <p:cViewPr>
        <p:scale>
          <a:sx n="93" d="100"/>
          <a:sy n="93" d="100"/>
        </p:scale>
        <p:origin x="24" y="216"/>
      </p:cViewPr>
      <p:guideLst>
        <p:guide orient="horz" pos="2160"/>
        <p:guide pos="383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_rels/data1.xml.rels><?xml version="1.0" encoding="UTF-8" standalone="yes"?>
<Relationships xmlns="http://schemas.openxmlformats.org/package/2006/relationships"><Relationship Id="rId2" Type="http://schemas.openxmlformats.org/officeDocument/2006/relationships/hyperlink" Target="https://docs.microsoft.com/en-us/sql/t-sql/queries/at-time-zone-transact-sql?view=sql-server-2017" TargetMode="External"/><Relationship Id="rId1"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2"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 Type="http://schemas.openxmlformats.org/officeDocument/2006/relationships/hyperlink" Target="https://docs.microsoft.com/en-us/sql/t-sql/queries/at-time-zone-transact-sql?view=sql-server-2017"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4A6C1-E964-494A-9307-73AC6147A1CD}"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4ECBDD66-1E89-42BD-8BA6-626683A3A9CB}">
      <dgm:prSet/>
      <dgm:spPr/>
      <dgm:t>
        <a:bodyPr/>
        <a:lstStyle/>
        <a:p>
          <a:pPr>
            <a:lnSpc>
              <a:spcPct val="100000"/>
            </a:lnSpc>
          </a:pPr>
          <a:r>
            <a:rPr lang="en-US"/>
            <a:t>MI is always on latest and greatest SQL engine version</a:t>
          </a:r>
        </a:p>
      </dgm:t>
    </dgm:pt>
    <dgm:pt modelId="{1E4D44A1-5426-4214-B08A-DA2C3EA1DB1F}" type="parTrans" cxnId="{7265435E-0756-4E3B-A04E-336217D1B436}">
      <dgm:prSet/>
      <dgm:spPr/>
      <dgm:t>
        <a:bodyPr/>
        <a:lstStyle/>
        <a:p>
          <a:endParaRPr lang="en-US"/>
        </a:p>
      </dgm:t>
    </dgm:pt>
    <dgm:pt modelId="{6201EA8B-36E9-48F0-A93E-D58C6DF1000D}" type="sibTrans" cxnId="{7265435E-0756-4E3B-A04E-336217D1B436}">
      <dgm:prSet/>
      <dgm:spPr/>
      <dgm:t>
        <a:bodyPr/>
        <a:lstStyle/>
        <a:p>
          <a:endParaRPr lang="en-US"/>
        </a:p>
      </dgm:t>
    </dgm:pt>
    <dgm:pt modelId="{BF7D5A63-3312-4F45-85CD-387A3F005EEB}">
      <dgm:prSet/>
      <dgm:spPr/>
      <dgm:t>
        <a:bodyPr/>
        <a:lstStyle/>
        <a:p>
          <a:pPr>
            <a:lnSpc>
              <a:spcPct val="100000"/>
            </a:lnSpc>
          </a:pPr>
          <a:r>
            <a:rPr lang="en-US"/>
            <a:t>Certify your code for </a:t>
          </a:r>
          <a:r>
            <a:rPr lang="en-US" b="1"/>
            <a:t>database compatibility level </a:t>
          </a:r>
          <a:r>
            <a:rPr lang="en-US"/>
            <a:t>not for a version</a:t>
          </a:r>
        </a:p>
      </dgm:t>
    </dgm:pt>
    <dgm:pt modelId="{9C87D97A-3EEA-45A2-9746-29EACC150B71}" type="parTrans" cxnId="{87DDD1CC-86F3-46FA-9F3D-F71568E49B00}">
      <dgm:prSet/>
      <dgm:spPr/>
      <dgm:t>
        <a:bodyPr/>
        <a:lstStyle/>
        <a:p>
          <a:endParaRPr lang="en-US"/>
        </a:p>
      </dgm:t>
    </dgm:pt>
    <dgm:pt modelId="{646B2701-3118-444B-AC5F-59C940FC8EF4}" type="sibTrans" cxnId="{87DDD1CC-86F3-46FA-9F3D-F71568E49B00}">
      <dgm:prSet/>
      <dgm:spPr/>
      <dgm:t>
        <a:bodyPr/>
        <a:lstStyle/>
        <a:p>
          <a:endParaRPr lang="en-US"/>
        </a:p>
      </dgm:t>
    </dgm:pt>
    <dgm:pt modelId="{4A8135AF-5519-489F-93CB-FB4D19B4FAAC}">
      <dgm:prSet/>
      <dgm:spPr/>
      <dgm:t>
        <a:bodyPr/>
        <a:lstStyle/>
        <a:p>
          <a:pPr>
            <a:lnSpc>
              <a:spcPct val="100000"/>
            </a:lnSpc>
          </a:pPr>
          <a:r>
            <a:rPr lang="en-US"/>
            <a:t>Take advantage of new features (Temporal, JSON, Graph Database, etc.)</a:t>
          </a:r>
        </a:p>
      </dgm:t>
    </dgm:pt>
    <dgm:pt modelId="{E6B009B8-0B7A-4A0D-8C73-F749167F2D76}" type="parTrans" cxnId="{C13E4EA3-35CA-471E-91EB-341336CCA771}">
      <dgm:prSet/>
      <dgm:spPr/>
      <dgm:t>
        <a:bodyPr/>
        <a:lstStyle/>
        <a:p>
          <a:endParaRPr lang="en-US"/>
        </a:p>
      </dgm:t>
    </dgm:pt>
    <dgm:pt modelId="{23E9FFDE-ED60-4CB3-A718-8FE4A4EEA709}" type="sibTrans" cxnId="{C13E4EA3-35CA-471E-91EB-341336CCA771}">
      <dgm:prSet/>
      <dgm:spPr/>
      <dgm:t>
        <a:bodyPr/>
        <a:lstStyle/>
        <a:p>
          <a:endParaRPr lang="en-US"/>
        </a:p>
      </dgm:t>
    </dgm:pt>
    <dgm:pt modelId="{B04A174A-98FE-424B-B1FC-F045DEB65E20}">
      <dgm:prSet/>
      <dgm:spPr/>
      <dgm:t>
        <a:bodyPr/>
        <a:lstStyle/>
        <a:p>
          <a:pPr>
            <a:lnSpc>
              <a:spcPct val="100000"/>
            </a:lnSpc>
          </a:pPr>
          <a:r>
            <a:rPr lang="en-US"/>
            <a:t>Use rich T-SQL surface area, check out </a:t>
          </a:r>
          <a:r>
            <a:rPr lang="en-US">
              <a:hlinkClick xmlns:r="http://schemas.openxmlformats.org/officeDocument/2006/relationships" r:id="rId1"/>
            </a:rPr>
            <a:t>documentation page</a:t>
          </a:r>
          <a:endParaRPr lang="en-US"/>
        </a:p>
      </dgm:t>
    </dgm:pt>
    <dgm:pt modelId="{87F9DD68-DCE5-451F-8E97-DA9ACD00B81A}" type="parTrans" cxnId="{88EB86A8-8FA1-4E64-82DD-ACF715ECD332}">
      <dgm:prSet/>
      <dgm:spPr/>
      <dgm:t>
        <a:bodyPr/>
        <a:lstStyle/>
        <a:p>
          <a:endParaRPr lang="en-US"/>
        </a:p>
      </dgm:t>
    </dgm:pt>
    <dgm:pt modelId="{7CF40828-CF6F-429F-853F-9D08F81337B8}" type="sibTrans" cxnId="{88EB86A8-8FA1-4E64-82DD-ACF715ECD332}">
      <dgm:prSet/>
      <dgm:spPr/>
      <dgm:t>
        <a:bodyPr/>
        <a:lstStyle/>
        <a:p>
          <a:endParaRPr lang="en-US"/>
        </a:p>
      </dgm:t>
    </dgm:pt>
    <dgm:pt modelId="{30863F5E-D8FE-4C68-9261-94D7B079C718}">
      <dgm:prSet/>
      <dgm:spPr/>
      <dgm:t>
        <a:bodyPr/>
        <a:lstStyle/>
        <a:p>
          <a:pPr>
            <a:lnSpc>
              <a:spcPct val="100000"/>
            </a:lnSpc>
          </a:pPr>
          <a:r>
            <a:rPr lang="en-US"/>
            <a:t>Your code can be SQL version aware if necessary</a:t>
          </a:r>
        </a:p>
      </dgm:t>
    </dgm:pt>
    <dgm:pt modelId="{8813F327-75EB-45C0-BE8D-F5B17F83D064}" type="parTrans" cxnId="{BFF3C380-88C6-480E-88A4-1F3248E44842}">
      <dgm:prSet/>
      <dgm:spPr/>
      <dgm:t>
        <a:bodyPr/>
        <a:lstStyle/>
        <a:p>
          <a:endParaRPr lang="en-US"/>
        </a:p>
      </dgm:t>
    </dgm:pt>
    <dgm:pt modelId="{0127925C-4279-403F-9C6F-FD96C487A417}" type="sibTrans" cxnId="{BFF3C380-88C6-480E-88A4-1F3248E44842}">
      <dgm:prSet/>
      <dgm:spPr/>
      <dgm:t>
        <a:bodyPr/>
        <a:lstStyle/>
        <a:p>
          <a:endParaRPr lang="en-US"/>
        </a:p>
      </dgm:t>
    </dgm:pt>
    <dgm:pt modelId="{4A3E023B-52AC-4594-B5FF-932D2D48B4D9}">
      <dgm:prSet/>
      <dgm:spPr/>
      <dgm:t>
        <a:bodyPr/>
        <a:lstStyle/>
        <a:p>
          <a:pPr>
            <a:lnSpc>
              <a:spcPct val="100000"/>
            </a:lnSpc>
          </a:pPr>
          <a:r>
            <a:rPr lang="en-US" b="1"/>
            <a:t>SERVERPROPERTY (‘EngineEdition’) = 8 </a:t>
          </a:r>
          <a:r>
            <a:rPr lang="en-US"/>
            <a:t>uniquely identifies MI</a:t>
          </a:r>
        </a:p>
      </dgm:t>
    </dgm:pt>
    <dgm:pt modelId="{4CD9CBF9-ADF7-43BF-9716-3859FE9655BE}" type="parTrans" cxnId="{32DCE48D-E54F-41C5-ACA5-4200D4205486}">
      <dgm:prSet/>
      <dgm:spPr/>
      <dgm:t>
        <a:bodyPr/>
        <a:lstStyle/>
        <a:p>
          <a:endParaRPr lang="en-US"/>
        </a:p>
      </dgm:t>
    </dgm:pt>
    <dgm:pt modelId="{EFE7764D-97BE-4EEF-A22D-1638251DE58A}" type="sibTrans" cxnId="{32DCE48D-E54F-41C5-ACA5-4200D4205486}">
      <dgm:prSet/>
      <dgm:spPr/>
      <dgm:t>
        <a:bodyPr/>
        <a:lstStyle/>
        <a:p>
          <a:endParaRPr lang="en-US"/>
        </a:p>
      </dgm:t>
    </dgm:pt>
    <dgm:pt modelId="{F5B8B65B-277B-4E5A-BD1E-AF4DCA078BA5}">
      <dgm:prSet/>
      <dgm:spPr/>
      <dgm:t>
        <a:bodyPr/>
        <a:lstStyle/>
        <a:p>
          <a:pPr>
            <a:lnSpc>
              <a:spcPct val="100000"/>
            </a:lnSpc>
          </a:pPr>
          <a:r>
            <a:rPr lang="en-US"/>
            <a:t>Current limitations (will be removed later this year)</a:t>
          </a:r>
        </a:p>
      </dgm:t>
    </dgm:pt>
    <dgm:pt modelId="{34BF5FDA-E123-408F-A1A1-DB466986036E}" type="parTrans" cxnId="{63CAFC70-6126-4C91-A044-550D1B22DEF1}">
      <dgm:prSet/>
      <dgm:spPr/>
      <dgm:t>
        <a:bodyPr/>
        <a:lstStyle/>
        <a:p>
          <a:endParaRPr lang="en-US"/>
        </a:p>
      </dgm:t>
    </dgm:pt>
    <dgm:pt modelId="{846ED8CC-16F5-475B-9004-9A9EA374C867}" type="sibTrans" cxnId="{63CAFC70-6126-4C91-A044-550D1B22DEF1}">
      <dgm:prSet/>
      <dgm:spPr/>
      <dgm:t>
        <a:bodyPr/>
        <a:lstStyle/>
        <a:p>
          <a:endParaRPr lang="en-US"/>
        </a:p>
      </dgm:t>
    </dgm:pt>
    <dgm:pt modelId="{101830BA-E016-4EF5-8BD0-C12221C0A3DE}">
      <dgm:prSet/>
      <dgm:spPr/>
      <dgm:t>
        <a:bodyPr/>
        <a:lstStyle/>
        <a:p>
          <a:pPr>
            <a:lnSpc>
              <a:spcPct val="100000"/>
            </a:lnSpc>
          </a:pPr>
          <a:r>
            <a:rPr lang="en-US"/>
            <a:t>Time is </a:t>
          </a:r>
          <a:r>
            <a:rPr lang="en-US" b="1"/>
            <a:t>UTC</a:t>
          </a:r>
          <a:r>
            <a:rPr lang="en-US"/>
            <a:t> . Use </a:t>
          </a:r>
          <a:r>
            <a:rPr lang="en-US">
              <a:hlinkClick xmlns:r="http://schemas.openxmlformats.org/officeDocument/2006/relationships" r:id="rId2"/>
            </a:rPr>
            <a:t>AT TIME ZONE</a:t>
          </a:r>
          <a:r>
            <a:rPr lang="en-US"/>
            <a:t> to add local time zone experience</a:t>
          </a:r>
        </a:p>
      </dgm:t>
    </dgm:pt>
    <dgm:pt modelId="{B07514CF-1C48-4A09-B036-EF9835748498}" type="parTrans" cxnId="{48117270-1402-4B57-9DFF-7D21678A5347}">
      <dgm:prSet/>
      <dgm:spPr/>
      <dgm:t>
        <a:bodyPr/>
        <a:lstStyle/>
        <a:p>
          <a:endParaRPr lang="en-US"/>
        </a:p>
      </dgm:t>
    </dgm:pt>
    <dgm:pt modelId="{6BAD6266-F89D-4C31-A671-52EE21630350}" type="sibTrans" cxnId="{48117270-1402-4B57-9DFF-7D21678A5347}">
      <dgm:prSet/>
      <dgm:spPr/>
      <dgm:t>
        <a:bodyPr/>
        <a:lstStyle/>
        <a:p>
          <a:endParaRPr lang="en-US"/>
        </a:p>
      </dgm:t>
    </dgm:pt>
    <dgm:pt modelId="{03F5CD61-1051-4D34-A082-0FD668514003}">
      <dgm:prSet/>
      <dgm:spPr/>
      <dgm:t>
        <a:bodyPr/>
        <a:lstStyle/>
        <a:p>
          <a:pPr>
            <a:lnSpc>
              <a:spcPct val="100000"/>
            </a:lnSpc>
          </a:pPr>
          <a:r>
            <a:rPr lang="en-US"/>
            <a:t>Instance collation is </a:t>
          </a:r>
          <a:r>
            <a:rPr lang="en-US" b="1"/>
            <a:t>fixed</a:t>
          </a:r>
          <a:r>
            <a:rPr lang="en-US"/>
            <a:t> (affects tempdb and system databases)</a:t>
          </a:r>
        </a:p>
      </dgm:t>
    </dgm:pt>
    <dgm:pt modelId="{82771552-0FEA-4345-9082-085D49C18BAD}" type="parTrans" cxnId="{D2A83021-2D7A-4F98-84E2-74BFDFDABAEC}">
      <dgm:prSet/>
      <dgm:spPr/>
      <dgm:t>
        <a:bodyPr/>
        <a:lstStyle/>
        <a:p>
          <a:endParaRPr lang="en-US"/>
        </a:p>
      </dgm:t>
    </dgm:pt>
    <dgm:pt modelId="{67CD5CDA-B806-470E-A759-DD1366E55A75}" type="sibTrans" cxnId="{D2A83021-2D7A-4F98-84E2-74BFDFDABAEC}">
      <dgm:prSet/>
      <dgm:spPr/>
      <dgm:t>
        <a:bodyPr/>
        <a:lstStyle/>
        <a:p>
          <a:endParaRPr lang="en-US"/>
        </a:p>
      </dgm:t>
    </dgm:pt>
    <dgm:pt modelId="{88E478D4-14B0-7B41-B3BC-6D6883006D50}" type="pres">
      <dgm:prSet presAssocID="{A144A6C1-E964-494A-9307-73AC6147A1CD}" presName="Name0" presStyleCnt="0">
        <dgm:presLayoutVars>
          <dgm:dir/>
          <dgm:animLvl val="lvl"/>
          <dgm:resizeHandles val="exact"/>
        </dgm:presLayoutVars>
      </dgm:prSet>
      <dgm:spPr/>
    </dgm:pt>
    <dgm:pt modelId="{F6E01D82-6EE9-4047-BD16-11C8561C65E4}" type="pres">
      <dgm:prSet presAssocID="{F5B8B65B-277B-4E5A-BD1E-AF4DCA078BA5}" presName="boxAndChildren" presStyleCnt="0"/>
      <dgm:spPr/>
    </dgm:pt>
    <dgm:pt modelId="{AB60723A-5C45-004D-BD0E-CC82AAEEBD37}" type="pres">
      <dgm:prSet presAssocID="{F5B8B65B-277B-4E5A-BD1E-AF4DCA078BA5}" presName="parentTextBox" presStyleLbl="node1" presStyleIdx="0" presStyleCnt="3"/>
      <dgm:spPr/>
    </dgm:pt>
    <dgm:pt modelId="{A06CD1C6-1AE4-8541-9477-91B718C2003A}" type="pres">
      <dgm:prSet presAssocID="{F5B8B65B-277B-4E5A-BD1E-AF4DCA078BA5}" presName="entireBox" presStyleLbl="node1" presStyleIdx="0" presStyleCnt="3"/>
      <dgm:spPr/>
    </dgm:pt>
    <dgm:pt modelId="{03444E6D-A3EF-BC4E-833C-D4DD15AA2297}" type="pres">
      <dgm:prSet presAssocID="{F5B8B65B-277B-4E5A-BD1E-AF4DCA078BA5}" presName="descendantBox" presStyleCnt="0"/>
      <dgm:spPr/>
    </dgm:pt>
    <dgm:pt modelId="{9A22C838-6FE8-2949-ABED-30EE0FC3CC85}" type="pres">
      <dgm:prSet presAssocID="{101830BA-E016-4EF5-8BD0-C12221C0A3DE}" presName="childTextBox" presStyleLbl="fgAccFollowNode1" presStyleIdx="0" presStyleCnt="6">
        <dgm:presLayoutVars>
          <dgm:bulletEnabled val="1"/>
        </dgm:presLayoutVars>
      </dgm:prSet>
      <dgm:spPr/>
    </dgm:pt>
    <dgm:pt modelId="{AF6060B4-1BEF-A045-9607-AEBE37D08EE0}" type="pres">
      <dgm:prSet presAssocID="{03F5CD61-1051-4D34-A082-0FD668514003}" presName="childTextBox" presStyleLbl="fgAccFollowNode1" presStyleIdx="1" presStyleCnt="6">
        <dgm:presLayoutVars>
          <dgm:bulletEnabled val="1"/>
        </dgm:presLayoutVars>
      </dgm:prSet>
      <dgm:spPr/>
    </dgm:pt>
    <dgm:pt modelId="{31508479-0225-2B46-AB29-DDF7D015B4B0}" type="pres">
      <dgm:prSet presAssocID="{0127925C-4279-403F-9C6F-FD96C487A417}" presName="sp" presStyleCnt="0"/>
      <dgm:spPr/>
    </dgm:pt>
    <dgm:pt modelId="{6ACC63ED-5E44-5E47-9E0B-D72C75429C48}" type="pres">
      <dgm:prSet presAssocID="{30863F5E-D8FE-4C68-9261-94D7B079C718}" presName="arrowAndChildren" presStyleCnt="0"/>
      <dgm:spPr/>
    </dgm:pt>
    <dgm:pt modelId="{0B4649B2-5C69-CE4B-BF04-5B9EE8C178C1}" type="pres">
      <dgm:prSet presAssocID="{30863F5E-D8FE-4C68-9261-94D7B079C718}" presName="parentTextArrow" presStyleLbl="node1" presStyleIdx="0" presStyleCnt="3"/>
      <dgm:spPr/>
    </dgm:pt>
    <dgm:pt modelId="{2191FE7A-D985-D544-889B-913B8F20596A}" type="pres">
      <dgm:prSet presAssocID="{30863F5E-D8FE-4C68-9261-94D7B079C718}" presName="arrow" presStyleLbl="node1" presStyleIdx="1" presStyleCnt="3"/>
      <dgm:spPr/>
    </dgm:pt>
    <dgm:pt modelId="{E9455326-2548-9E42-9E2D-58F1D5ACF23C}" type="pres">
      <dgm:prSet presAssocID="{30863F5E-D8FE-4C68-9261-94D7B079C718}" presName="descendantArrow" presStyleCnt="0"/>
      <dgm:spPr/>
    </dgm:pt>
    <dgm:pt modelId="{027E2107-C587-C84D-AE39-D04E66ED9106}" type="pres">
      <dgm:prSet presAssocID="{4A3E023B-52AC-4594-B5FF-932D2D48B4D9}" presName="childTextArrow" presStyleLbl="fgAccFollowNode1" presStyleIdx="2" presStyleCnt="6">
        <dgm:presLayoutVars>
          <dgm:bulletEnabled val="1"/>
        </dgm:presLayoutVars>
      </dgm:prSet>
      <dgm:spPr/>
    </dgm:pt>
    <dgm:pt modelId="{29C5F90D-E680-394F-B34E-74CC6CF2AC33}" type="pres">
      <dgm:prSet presAssocID="{6201EA8B-36E9-48F0-A93E-D58C6DF1000D}" presName="sp" presStyleCnt="0"/>
      <dgm:spPr/>
    </dgm:pt>
    <dgm:pt modelId="{F8E2D181-5583-BB4F-BAC9-FACAF25F6229}" type="pres">
      <dgm:prSet presAssocID="{4ECBDD66-1E89-42BD-8BA6-626683A3A9CB}" presName="arrowAndChildren" presStyleCnt="0"/>
      <dgm:spPr/>
    </dgm:pt>
    <dgm:pt modelId="{6D9D75E2-F3C9-384C-85CB-3DE4E52862B2}" type="pres">
      <dgm:prSet presAssocID="{4ECBDD66-1E89-42BD-8BA6-626683A3A9CB}" presName="parentTextArrow" presStyleLbl="node1" presStyleIdx="1" presStyleCnt="3"/>
      <dgm:spPr/>
    </dgm:pt>
    <dgm:pt modelId="{C12817D3-0A82-AF4A-A0C5-B32F9A97707C}" type="pres">
      <dgm:prSet presAssocID="{4ECBDD66-1E89-42BD-8BA6-626683A3A9CB}" presName="arrow" presStyleLbl="node1" presStyleIdx="2" presStyleCnt="3"/>
      <dgm:spPr/>
    </dgm:pt>
    <dgm:pt modelId="{D501944E-C754-9E46-895F-35EBEF888C39}" type="pres">
      <dgm:prSet presAssocID="{4ECBDD66-1E89-42BD-8BA6-626683A3A9CB}" presName="descendantArrow" presStyleCnt="0"/>
      <dgm:spPr/>
    </dgm:pt>
    <dgm:pt modelId="{9596EDF9-DEC7-354A-B6C7-44BA2FB3DE5B}" type="pres">
      <dgm:prSet presAssocID="{BF7D5A63-3312-4F45-85CD-387A3F005EEB}" presName="childTextArrow" presStyleLbl="fgAccFollowNode1" presStyleIdx="3" presStyleCnt="6">
        <dgm:presLayoutVars>
          <dgm:bulletEnabled val="1"/>
        </dgm:presLayoutVars>
      </dgm:prSet>
      <dgm:spPr/>
    </dgm:pt>
    <dgm:pt modelId="{43485A0F-213E-E44C-B3EF-0F56350F946A}" type="pres">
      <dgm:prSet presAssocID="{4A8135AF-5519-489F-93CB-FB4D19B4FAAC}" presName="childTextArrow" presStyleLbl="fgAccFollowNode1" presStyleIdx="4" presStyleCnt="6">
        <dgm:presLayoutVars>
          <dgm:bulletEnabled val="1"/>
        </dgm:presLayoutVars>
      </dgm:prSet>
      <dgm:spPr/>
    </dgm:pt>
    <dgm:pt modelId="{5D471FA7-0E02-0D40-94EE-D950719BD6F5}" type="pres">
      <dgm:prSet presAssocID="{B04A174A-98FE-424B-B1FC-F045DEB65E20}" presName="childTextArrow" presStyleLbl="fgAccFollowNode1" presStyleIdx="5" presStyleCnt="6">
        <dgm:presLayoutVars>
          <dgm:bulletEnabled val="1"/>
        </dgm:presLayoutVars>
      </dgm:prSet>
      <dgm:spPr/>
    </dgm:pt>
  </dgm:ptLst>
  <dgm:cxnLst>
    <dgm:cxn modelId="{809CC101-07F4-AF45-AEDB-4B371B304A04}" type="presOf" srcId="{4A3E023B-52AC-4594-B5FF-932D2D48B4D9}" destId="{027E2107-C587-C84D-AE39-D04E66ED9106}" srcOrd="0" destOrd="0" presId="urn:microsoft.com/office/officeart/2005/8/layout/process4"/>
    <dgm:cxn modelId="{BBE6EB18-FB61-354F-A86E-2CF3655F2B3D}" type="presOf" srcId="{4A8135AF-5519-489F-93CB-FB4D19B4FAAC}" destId="{43485A0F-213E-E44C-B3EF-0F56350F946A}" srcOrd="0" destOrd="0" presId="urn:microsoft.com/office/officeart/2005/8/layout/process4"/>
    <dgm:cxn modelId="{D2A83021-2D7A-4F98-84E2-74BFDFDABAEC}" srcId="{F5B8B65B-277B-4E5A-BD1E-AF4DCA078BA5}" destId="{03F5CD61-1051-4D34-A082-0FD668514003}" srcOrd="1" destOrd="0" parTransId="{82771552-0FEA-4345-9082-085D49C18BAD}" sibTransId="{67CD5CDA-B806-470E-A759-DD1366E55A75}"/>
    <dgm:cxn modelId="{A509B22D-9B50-E747-917B-6D3564C0CD19}" type="presOf" srcId="{B04A174A-98FE-424B-B1FC-F045DEB65E20}" destId="{5D471FA7-0E02-0D40-94EE-D950719BD6F5}" srcOrd="0" destOrd="0" presId="urn:microsoft.com/office/officeart/2005/8/layout/process4"/>
    <dgm:cxn modelId="{E384C130-0E4A-DE41-9197-36AAC42A4468}" type="presOf" srcId="{BF7D5A63-3312-4F45-85CD-387A3F005EEB}" destId="{9596EDF9-DEC7-354A-B6C7-44BA2FB3DE5B}" srcOrd="0" destOrd="0" presId="urn:microsoft.com/office/officeart/2005/8/layout/process4"/>
    <dgm:cxn modelId="{7265435E-0756-4E3B-A04E-336217D1B436}" srcId="{A144A6C1-E964-494A-9307-73AC6147A1CD}" destId="{4ECBDD66-1E89-42BD-8BA6-626683A3A9CB}" srcOrd="0" destOrd="0" parTransId="{1E4D44A1-5426-4214-B08A-DA2C3EA1DB1F}" sibTransId="{6201EA8B-36E9-48F0-A93E-D58C6DF1000D}"/>
    <dgm:cxn modelId="{238B0D5F-E025-E14D-8A60-7211D5CD2133}" type="presOf" srcId="{4ECBDD66-1E89-42BD-8BA6-626683A3A9CB}" destId="{C12817D3-0A82-AF4A-A0C5-B32F9A97707C}" srcOrd="1" destOrd="0" presId="urn:microsoft.com/office/officeart/2005/8/layout/process4"/>
    <dgm:cxn modelId="{48117270-1402-4B57-9DFF-7D21678A5347}" srcId="{F5B8B65B-277B-4E5A-BD1E-AF4DCA078BA5}" destId="{101830BA-E016-4EF5-8BD0-C12221C0A3DE}" srcOrd="0" destOrd="0" parTransId="{B07514CF-1C48-4A09-B036-EF9835748498}" sibTransId="{6BAD6266-F89D-4C31-A671-52EE21630350}"/>
    <dgm:cxn modelId="{63CAFC70-6126-4C91-A044-550D1B22DEF1}" srcId="{A144A6C1-E964-494A-9307-73AC6147A1CD}" destId="{F5B8B65B-277B-4E5A-BD1E-AF4DCA078BA5}" srcOrd="2" destOrd="0" parTransId="{34BF5FDA-E123-408F-A1A1-DB466986036E}" sibTransId="{846ED8CC-16F5-475B-9004-9A9EA374C867}"/>
    <dgm:cxn modelId="{BFF3C380-88C6-480E-88A4-1F3248E44842}" srcId="{A144A6C1-E964-494A-9307-73AC6147A1CD}" destId="{30863F5E-D8FE-4C68-9261-94D7B079C718}" srcOrd="1" destOrd="0" parTransId="{8813F327-75EB-45C0-BE8D-F5B17F83D064}" sibTransId="{0127925C-4279-403F-9C6F-FD96C487A417}"/>
    <dgm:cxn modelId="{32DCE48D-E54F-41C5-ACA5-4200D4205486}" srcId="{30863F5E-D8FE-4C68-9261-94D7B079C718}" destId="{4A3E023B-52AC-4594-B5FF-932D2D48B4D9}" srcOrd="0" destOrd="0" parTransId="{4CD9CBF9-ADF7-43BF-9716-3859FE9655BE}" sibTransId="{EFE7764D-97BE-4EEF-A22D-1638251DE58A}"/>
    <dgm:cxn modelId="{C13E4EA3-35CA-471E-91EB-341336CCA771}" srcId="{4ECBDD66-1E89-42BD-8BA6-626683A3A9CB}" destId="{4A8135AF-5519-489F-93CB-FB4D19B4FAAC}" srcOrd="1" destOrd="0" parTransId="{E6B009B8-0B7A-4A0D-8C73-F749167F2D76}" sibTransId="{23E9FFDE-ED60-4CB3-A718-8FE4A4EEA709}"/>
    <dgm:cxn modelId="{B642B5A4-F047-EB49-A756-820FFAE56176}" type="presOf" srcId="{101830BA-E016-4EF5-8BD0-C12221C0A3DE}" destId="{9A22C838-6FE8-2949-ABED-30EE0FC3CC85}" srcOrd="0" destOrd="0" presId="urn:microsoft.com/office/officeart/2005/8/layout/process4"/>
    <dgm:cxn modelId="{88EB86A8-8FA1-4E64-82DD-ACF715ECD332}" srcId="{4ECBDD66-1E89-42BD-8BA6-626683A3A9CB}" destId="{B04A174A-98FE-424B-B1FC-F045DEB65E20}" srcOrd="2" destOrd="0" parTransId="{87F9DD68-DCE5-451F-8E97-DA9ACD00B81A}" sibTransId="{7CF40828-CF6F-429F-853F-9D08F81337B8}"/>
    <dgm:cxn modelId="{9B88DDB0-1BDC-D548-8F84-67F7CC7A9027}" type="presOf" srcId="{30863F5E-D8FE-4C68-9261-94D7B079C718}" destId="{2191FE7A-D985-D544-889B-913B8F20596A}" srcOrd="1" destOrd="0" presId="urn:microsoft.com/office/officeart/2005/8/layout/process4"/>
    <dgm:cxn modelId="{EF641BBD-6141-9540-A245-CCDF4CABABCF}" type="presOf" srcId="{F5B8B65B-277B-4E5A-BD1E-AF4DCA078BA5}" destId="{AB60723A-5C45-004D-BD0E-CC82AAEEBD37}" srcOrd="0" destOrd="0" presId="urn:microsoft.com/office/officeart/2005/8/layout/process4"/>
    <dgm:cxn modelId="{F5C652C5-5395-1E4A-B53C-28407E31D430}" type="presOf" srcId="{A144A6C1-E964-494A-9307-73AC6147A1CD}" destId="{88E478D4-14B0-7B41-B3BC-6D6883006D50}" srcOrd="0" destOrd="0" presId="urn:microsoft.com/office/officeart/2005/8/layout/process4"/>
    <dgm:cxn modelId="{298073CA-D6AD-9C41-80D9-4F694083F1AA}" type="presOf" srcId="{30863F5E-D8FE-4C68-9261-94D7B079C718}" destId="{0B4649B2-5C69-CE4B-BF04-5B9EE8C178C1}" srcOrd="0" destOrd="0" presId="urn:microsoft.com/office/officeart/2005/8/layout/process4"/>
    <dgm:cxn modelId="{87DDD1CC-86F3-46FA-9F3D-F71568E49B00}" srcId="{4ECBDD66-1E89-42BD-8BA6-626683A3A9CB}" destId="{BF7D5A63-3312-4F45-85CD-387A3F005EEB}" srcOrd="0" destOrd="0" parTransId="{9C87D97A-3EEA-45A2-9746-29EACC150B71}" sibTransId="{646B2701-3118-444B-AC5F-59C940FC8EF4}"/>
    <dgm:cxn modelId="{C0B038CF-F456-D347-B654-18409543F8AA}" type="presOf" srcId="{4ECBDD66-1E89-42BD-8BA6-626683A3A9CB}" destId="{6D9D75E2-F3C9-384C-85CB-3DE4E52862B2}" srcOrd="0" destOrd="0" presId="urn:microsoft.com/office/officeart/2005/8/layout/process4"/>
    <dgm:cxn modelId="{7B97F7D6-54CA-DA4E-936D-00C789E5CB79}" type="presOf" srcId="{03F5CD61-1051-4D34-A082-0FD668514003}" destId="{AF6060B4-1BEF-A045-9607-AEBE37D08EE0}" srcOrd="0" destOrd="0" presId="urn:microsoft.com/office/officeart/2005/8/layout/process4"/>
    <dgm:cxn modelId="{464638DD-FD96-EE47-BB27-F05952AC77E0}" type="presOf" srcId="{F5B8B65B-277B-4E5A-BD1E-AF4DCA078BA5}" destId="{A06CD1C6-1AE4-8541-9477-91B718C2003A}" srcOrd="1" destOrd="0" presId="urn:microsoft.com/office/officeart/2005/8/layout/process4"/>
    <dgm:cxn modelId="{F1AC9296-6554-2D41-A82F-B8D5C323A3A3}" type="presParOf" srcId="{88E478D4-14B0-7B41-B3BC-6D6883006D50}" destId="{F6E01D82-6EE9-4047-BD16-11C8561C65E4}" srcOrd="0" destOrd="0" presId="urn:microsoft.com/office/officeart/2005/8/layout/process4"/>
    <dgm:cxn modelId="{AE21D3C4-76D9-B94E-8CE2-271608C97F5A}" type="presParOf" srcId="{F6E01D82-6EE9-4047-BD16-11C8561C65E4}" destId="{AB60723A-5C45-004D-BD0E-CC82AAEEBD37}" srcOrd="0" destOrd="0" presId="urn:microsoft.com/office/officeart/2005/8/layout/process4"/>
    <dgm:cxn modelId="{97172599-1D34-8D43-BDC5-2D27BD4FE221}" type="presParOf" srcId="{F6E01D82-6EE9-4047-BD16-11C8561C65E4}" destId="{A06CD1C6-1AE4-8541-9477-91B718C2003A}" srcOrd="1" destOrd="0" presId="urn:microsoft.com/office/officeart/2005/8/layout/process4"/>
    <dgm:cxn modelId="{89CD19D4-9CFC-8A44-8A57-0506E048A54E}" type="presParOf" srcId="{F6E01D82-6EE9-4047-BD16-11C8561C65E4}" destId="{03444E6D-A3EF-BC4E-833C-D4DD15AA2297}" srcOrd="2" destOrd="0" presId="urn:microsoft.com/office/officeart/2005/8/layout/process4"/>
    <dgm:cxn modelId="{4D4A84D9-7AF8-EF42-9C21-9F61AB5EF087}" type="presParOf" srcId="{03444E6D-A3EF-BC4E-833C-D4DD15AA2297}" destId="{9A22C838-6FE8-2949-ABED-30EE0FC3CC85}" srcOrd="0" destOrd="0" presId="urn:microsoft.com/office/officeart/2005/8/layout/process4"/>
    <dgm:cxn modelId="{1DB30E91-8480-EB40-AE7B-A8E3FAD6FA42}" type="presParOf" srcId="{03444E6D-A3EF-BC4E-833C-D4DD15AA2297}" destId="{AF6060B4-1BEF-A045-9607-AEBE37D08EE0}" srcOrd="1" destOrd="0" presId="urn:microsoft.com/office/officeart/2005/8/layout/process4"/>
    <dgm:cxn modelId="{9E79AFD8-81CF-BB4C-B008-2AC794EF1ADB}" type="presParOf" srcId="{88E478D4-14B0-7B41-B3BC-6D6883006D50}" destId="{31508479-0225-2B46-AB29-DDF7D015B4B0}" srcOrd="1" destOrd="0" presId="urn:microsoft.com/office/officeart/2005/8/layout/process4"/>
    <dgm:cxn modelId="{88887AB2-C19B-B043-AD37-DB17DA638696}" type="presParOf" srcId="{88E478D4-14B0-7B41-B3BC-6D6883006D50}" destId="{6ACC63ED-5E44-5E47-9E0B-D72C75429C48}" srcOrd="2" destOrd="0" presId="urn:microsoft.com/office/officeart/2005/8/layout/process4"/>
    <dgm:cxn modelId="{41A7644D-7362-4543-A405-095C55008032}" type="presParOf" srcId="{6ACC63ED-5E44-5E47-9E0B-D72C75429C48}" destId="{0B4649B2-5C69-CE4B-BF04-5B9EE8C178C1}" srcOrd="0" destOrd="0" presId="urn:microsoft.com/office/officeart/2005/8/layout/process4"/>
    <dgm:cxn modelId="{2DCCC444-AF2B-6944-AD1D-4FAF2DF78B3A}" type="presParOf" srcId="{6ACC63ED-5E44-5E47-9E0B-D72C75429C48}" destId="{2191FE7A-D985-D544-889B-913B8F20596A}" srcOrd="1" destOrd="0" presId="urn:microsoft.com/office/officeart/2005/8/layout/process4"/>
    <dgm:cxn modelId="{3B881185-65CF-7041-B9D0-E971E1D7F4F4}" type="presParOf" srcId="{6ACC63ED-5E44-5E47-9E0B-D72C75429C48}" destId="{E9455326-2548-9E42-9E2D-58F1D5ACF23C}" srcOrd="2" destOrd="0" presId="urn:microsoft.com/office/officeart/2005/8/layout/process4"/>
    <dgm:cxn modelId="{9817AFBE-B50B-1246-A321-07DA4E062B8A}" type="presParOf" srcId="{E9455326-2548-9E42-9E2D-58F1D5ACF23C}" destId="{027E2107-C587-C84D-AE39-D04E66ED9106}" srcOrd="0" destOrd="0" presId="urn:microsoft.com/office/officeart/2005/8/layout/process4"/>
    <dgm:cxn modelId="{578D4F0C-479F-AE49-83E0-5B23963959D7}" type="presParOf" srcId="{88E478D4-14B0-7B41-B3BC-6D6883006D50}" destId="{29C5F90D-E680-394F-B34E-74CC6CF2AC33}" srcOrd="3" destOrd="0" presId="urn:microsoft.com/office/officeart/2005/8/layout/process4"/>
    <dgm:cxn modelId="{5FEC56CF-E27A-854E-B9D4-B8B6FED0A45E}" type="presParOf" srcId="{88E478D4-14B0-7B41-B3BC-6D6883006D50}" destId="{F8E2D181-5583-BB4F-BAC9-FACAF25F6229}" srcOrd="4" destOrd="0" presId="urn:microsoft.com/office/officeart/2005/8/layout/process4"/>
    <dgm:cxn modelId="{75BD9E2D-6FF1-B04C-AAC1-9153F6D155D2}" type="presParOf" srcId="{F8E2D181-5583-BB4F-BAC9-FACAF25F6229}" destId="{6D9D75E2-F3C9-384C-85CB-3DE4E52862B2}" srcOrd="0" destOrd="0" presId="urn:microsoft.com/office/officeart/2005/8/layout/process4"/>
    <dgm:cxn modelId="{B9DFAD81-57DA-924D-A478-2EEF64802D7C}" type="presParOf" srcId="{F8E2D181-5583-BB4F-BAC9-FACAF25F6229}" destId="{C12817D3-0A82-AF4A-A0C5-B32F9A97707C}" srcOrd="1" destOrd="0" presId="urn:microsoft.com/office/officeart/2005/8/layout/process4"/>
    <dgm:cxn modelId="{D94CD985-9D78-814D-A808-9F55103188FC}" type="presParOf" srcId="{F8E2D181-5583-BB4F-BAC9-FACAF25F6229}" destId="{D501944E-C754-9E46-895F-35EBEF888C39}" srcOrd="2" destOrd="0" presId="urn:microsoft.com/office/officeart/2005/8/layout/process4"/>
    <dgm:cxn modelId="{C1A0A231-107D-474D-AA7A-578E14D8FEFE}" type="presParOf" srcId="{D501944E-C754-9E46-895F-35EBEF888C39}" destId="{9596EDF9-DEC7-354A-B6C7-44BA2FB3DE5B}" srcOrd="0" destOrd="0" presId="urn:microsoft.com/office/officeart/2005/8/layout/process4"/>
    <dgm:cxn modelId="{54B022EE-746C-5C42-AAF2-1CF5DAE8109E}" type="presParOf" srcId="{D501944E-C754-9E46-895F-35EBEF888C39}" destId="{43485A0F-213E-E44C-B3EF-0F56350F946A}" srcOrd="1" destOrd="0" presId="urn:microsoft.com/office/officeart/2005/8/layout/process4"/>
    <dgm:cxn modelId="{8911294B-BE7B-8443-A7BB-20867E1BC906}" type="presParOf" srcId="{D501944E-C754-9E46-895F-35EBEF888C39}" destId="{5D471FA7-0E02-0D40-94EE-D950719BD6F5}"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A7023C-BD22-4600-A773-8C90F55D5134}"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B1CA2F39-A8AF-420D-828D-8FE19EA942D9}">
      <dgm:prSet/>
      <dgm:spPr/>
      <dgm:t>
        <a:bodyPr/>
        <a:lstStyle/>
        <a:p>
          <a:r>
            <a:rPr lang="en-US"/>
            <a:t>Data file default initial size is 16MB with 16MB autogrowth</a:t>
          </a:r>
        </a:p>
      </dgm:t>
    </dgm:pt>
    <dgm:pt modelId="{B2EEBAC4-C33B-4340-823E-10BA17A409DB}" type="parTrans" cxnId="{C3776590-1623-403B-A6D9-9A7BFDF09A88}">
      <dgm:prSet/>
      <dgm:spPr/>
      <dgm:t>
        <a:bodyPr/>
        <a:lstStyle/>
        <a:p>
          <a:endParaRPr lang="en-US"/>
        </a:p>
      </dgm:t>
    </dgm:pt>
    <dgm:pt modelId="{37BD3DDE-9FAF-4B83-B9A6-603820AE8260}" type="sibTrans" cxnId="{C3776590-1623-403B-A6D9-9A7BFDF09A88}">
      <dgm:prSet/>
      <dgm:spPr/>
      <dgm:t>
        <a:bodyPr/>
        <a:lstStyle/>
        <a:p>
          <a:endParaRPr lang="en-US"/>
        </a:p>
      </dgm:t>
    </dgm:pt>
    <dgm:pt modelId="{7CBFF7C7-58AA-45FA-9A31-8D5D0E062A03}">
      <dgm:prSet/>
      <dgm:spPr/>
      <dgm:t>
        <a:bodyPr/>
        <a:lstStyle/>
        <a:p>
          <a:r>
            <a:rPr lang="en-US"/>
            <a:t>These can and should be adjusted for your workload</a:t>
          </a:r>
        </a:p>
      </dgm:t>
    </dgm:pt>
    <dgm:pt modelId="{433CB3F3-19B3-4F41-8DDA-C3112B62D55C}" type="parTrans" cxnId="{0633F357-016F-483F-87F1-3CFE72C2A410}">
      <dgm:prSet/>
      <dgm:spPr/>
      <dgm:t>
        <a:bodyPr/>
        <a:lstStyle/>
        <a:p>
          <a:endParaRPr lang="en-US"/>
        </a:p>
      </dgm:t>
    </dgm:pt>
    <dgm:pt modelId="{E1B71C8E-53C3-45F8-BAC4-6384D0DAB234}" type="sibTrans" cxnId="{0633F357-016F-483F-87F1-3CFE72C2A410}">
      <dgm:prSet/>
      <dgm:spPr/>
      <dgm:t>
        <a:bodyPr/>
        <a:lstStyle/>
        <a:p>
          <a:endParaRPr lang="en-US"/>
        </a:p>
      </dgm:t>
    </dgm:pt>
    <dgm:pt modelId="{0BFE0EBA-DF95-49C7-A578-EEB687266F44}">
      <dgm:prSet/>
      <dgm:spPr/>
      <dgm:t>
        <a:bodyPr/>
        <a:lstStyle/>
        <a:p>
          <a:r>
            <a:rPr lang="en-US"/>
            <a:t>File size limit is 8TB in General Purpose</a:t>
          </a:r>
        </a:p>
      </dgm:t>
    </dgm:pt>
    <dgm:pt modelId="{720F9141-B85A-4F46-8E19-C07C34DC714B}" type="parTrans" cxnId="{3FFC30F3-74CC-4978-8A5A-9F7816B9A6B8}">
      <dgm:prSet/>
      <dgm:spPr/>
      <dgm:t>
        <a:bodyPr/>
        <a:lstStyle/>
        <a:p>
          <a:endParaRPr lang="en-US"/>
        </a:p>
      </dgm:t>
    </dgm:pt>
    <dgm:pt modelId="{DDE51D3A-671E-4DC7-B98E-182ACDA83C15}" type="sibTrans" cxnId="{3FFC30F3-74CC-4978-8A5A-9F7816B9A6B8}">
      <dgm:prSet/>
      <dgm:spPr/>
      <dgm:t>
        <a:bodyPr/>
        <a:lstStyle/>
        <a:p>
          <a:endParaRPr lang="en-US"/>
        </a:p>
      </dgm:t>
    </dgm:pt>
    <dgm:pt modelId="{A5F22E4E-03EF-4541-B0D8-F63D8BE641AA}">
      <dgm:prSet/>
      <dgm:spPr/>
      <dgm:t>
        <a:bodyPr/>
        <a:lstStyle/>
        <a:p>
          <a:r>
            <a:rPr lang="en-US"/>
            <a:t>Log file default initial size is 8MB with 16MB autogrowth</a:t>
          </a:r>
        </a:p>
      </dgm:t>
    </dgm:pt>
    <dgm:pt modelId="{1F07A3CC-2634-4592-874B-6A76698BCF58}" type="parTrans" cxnId="{4F8A856B-216B-450D-BE6F-1B97CD5915D9}">
      <dgm:prSet/>
      <dgm:spPr/>
      <dgm:t>
        <a:bodyPr/>
        <a:lstStyle/>
        <a:p>
          <a:endParaRPr lang="en-US"/>
        </a:p>
      </dgm:t>
    </dgm:pt>
    <dgm:pt modelId="{24F63D0D-53DC-4C41-8F55-38FC7A11873A}" type="sibTrans" cxnId="{4F8A856B-216B-450D-BE6F-1B97CD5915D9}">
      <dgm:prSet/>
      <dgm:spPr/>
      <dgm:t>
        <a:bodyPr/>
        <a:lstStyle/>
        <a:p>
          <a:endParaRPr lang="en-US"/>
        </a:p>
      </dgm:t>
    </dgm:pt>
    <dgm:pt modelId="{80A5B276-2364-4E8D-AD73-220EC04131B8}">
      <dgm:prSet/>
      <dgm:spPr/>
      <dgm:t>
        <a:bodyPr/>
        <a:lstStyle/>
        <a:p>
          <a:r>
            <a:rPr lang="en-US"/>
            <a:t>This can and should be adjusted for your workload</a:t>
          </a:r>
        </a:p>
      </dgm:t>
    </dgm:pt>
    <dgm:pt modelId="{0FD2D6ED-C249-49C7-A7E8-E6797C6BF4D6}" type="parTrans" cxnId="{518D6FB0-EB03-4C01-B0C5-45E2B5EB66C6}">
      <dgm:prSet/>
      <dgm:spPr/>
      <dgm:t>
        <a:bodyPr/>
        <a:lstStyle/>
        <a:p>
          <a:endParaRPr lang="en-US"/>
        </a:p>
      </dgm:t>
    </dgm:pt>
    <dgm:pt modelId="{A9EA0272-2429-4636-A305-BA9D2A80DC0C}" type="sibTrans" cxnId="{518D6FB0-EB03-4C01-B0C5-45E2B5EB66C6}">
      <dgm:prSet/>
      <dgm:spPr/>
      <dgm:t>
        <a:bodyPr/>
        <a:lstStyle/>
        <a:p>
          <a:endParaRPr lang="en-US"/>
        </a:p>
      </dgm:t>
    </dgm:pt>
    <dgm:pt modelId="{EA1F9BB2-B8EB-4220-BCFA-36B43F044C14}">
      <dgm:prSet/>
      <dgm:spPr/>
      <dgm:t>
        <a:bodyPr/>
        <a:lstStyle/>
        <a:p>
          <a:r>
            <a:rPr lang="en-US"/>
            <a:t>Multiple log files are not supported</a:t>
          </a:r>
        </a:p>
      </dgm:t>
    </dgm:pt>
    <dgm:pt modelId="{4E4B0FC4-FEC7-49B3-8CFF-2BE1CA07C740}" type="parTrans" cxnId="{E46396E6-7656-4241-A1A9-E85720DE88EB}">
      <dgm:prSet/>
      <dgm:spPr/>
      <dgm:t>
        <a:bodyPr/>
        <a:lstStyle/>
        <a:p>
          <a:endParaRPr lang="en-US"/>
        </a:p>
      </dgm:t>
    </dgm:pt>
    <dgm:pt modelId="{03D8921B-DAFF-4F7A-8B40-E4AF46873A73}" type="sibTrans" cxnId="{E46396E6-7656-4241-A1A9-E85720DE88EB}">
      <dgm:prSet/>
      <dgm:spPr/>
      <dgm:t>
        <a:bodyPr/>
        <a:lstStyle/>
        <a:p>
          <a:endParaRPr lang="en-US"/>
        </a:p>
      </dgm:t>
    </dgm:pt>
    <dgm:pt modelId="{9291B823-0B02-4ED1-A9A2-E0390B65B819}">
      <dgm:prSet/>
      <dgm:spPr/>
      <dgm:t>
        <a:bodyPr/>
        <a:lstStyle/>
        <a:p>
          <a:r>
            <a:rPr lang="en-US"/>
            <a:t>Additional data files/filegroups can be added</a:t>
          </a:r>
        </a:p>
      </dgm:t>
    </dgm:pt>
    <dgm:pt modelId="{0DC3721C-E67C-4DDF-B5A3-11B3FCCF6A1B}" type="parTrans" cxnId="{2E0AFE5B-35EE-417C-97F7-54E712CAE4F5}">
      <dgm:prSet/>
      <dgm:spPr/>
      <dgm:t>
        <a:bodyPr/>
        <a:lstStyle/>
        <a:p>
          <a:endParaRPr lang="en-US"/>
        </a:p>
      </dgm:t>
    </dgm:pt>
    <dgm:pt modelId="{4E4DF2E7-F274-4774-B89D-41B6BFC20EDE}" type="sibTrans" cxnId="{2E0AFE5B-35EE-417C-97F7-54E712CAE4F5}">
      <dgm:prSet/>
      <dgm:spPr/>
      <dgm:t>
        <a:bodyPr/>
        <a:lstStyle/>
        <a:p>
          <a:endParaRPr lang="en-US"/>
        </a:p>
      </dgm:t>
    </dgm:pt>
    <dgm:pt modelId="{692A132F-22BC-41E0-98EC-615A77B63987}">
      <dgm:prSet/>
      <dgm:spPr/>
      <dgm:t>
        <a:bodyPr/>
        <a:lstStyle/>
        <a:p>
          <a:r>
            <a:rPr lang="en-US"/>
            <a:t>Only using an ALTER DATABASE statement and the FILENAME clause is not permitted</a:t>
          </a:r>
        </a:p>
      </dgm:t>
    </dgm:pt>
    <dgm:pt modelId="{895442A5-A7A4-430B-952E-4994B9E6C110}" type="parTrans" cxnId="{518FA347-CAE8-4D0C-A7A6-ABC3B32672FA}">
      <dgm:prSet/>
      <dgm:spPr/>
      <dgm:t>
        <a:bodyPr/>
        <a:lstStyle/>
        <a:p>
          <a:endParaRPr lang="en-US"/>
        </a:p>
      </dgm:t>
    </dgm:pt>
    <dgm:pt modelId="{8823586D-8F67-40C6-99D4-5588AAA7631A}" type="sibTrans" cxnId="{518FA347-CAE8-4D0C-A7A6-ABC3B32672FA}">
      <dgm:prSet/>
      <dgm:spPr/>
      <dgm:t>
        <a:bodyPr/>
        <a:lstStyle/>
        <a:p>
          <a:endParaRPr lang="en-US"/>
        </a:p>
      </dgm:t>
    </dgm:pt>
    <dgm:pt modelId="{C0711269-E0AC-47E9-9F33-2CC8D7E4B077}">
      <dgm:prSet/>
      <dgm:spPr/>
      <dgm:t>
        <a:bodyPr/>
        <a:lstStyle/>
        <a:p>
          <a:r>
            <a:rPr lang="en-US"/>
            <a:t>Paths and File Names are chosen for you</a:t>
          </a:r>
        </a:p>
      </dgm:t>
    </dgm:pt>
    <dgm:pt modelId="{EAAFD355-8EF8-4F2F-9767-FCC855D3D149}" type="parTrans" cxnId="{950BF966-D822-484E-8F25-0F9793BE85B0}">
      <dgm:prSet/>
      <dgm:spPr/>
      <dgm:t>
        <a:bodyPr/>
        <a:lstStyle/>
        <a:p>
          <a:endParaRPr lang="en-US"/>
        </a:p>
      </dgm:t>
    </dgm:pt>
    <dgm:pt modelId="{55950061-618B-4413-A5BF-64C7D2782334}" type="sibTrans" cxnId="{950BF966-D822-484E-8F25-0F9793BE85B0}">
      <dgm:prSet/>
      <dgm:spPr/>
      <dgm:t>
        <a:bodyPr/>
        <a:lstStyle/>
        <a:p>
          <a:endParaRPr lang="en-US"/>
        </a:p>
      </dgm:t>
    </dgm:pt>
    <dgm:pt modelId="{14C40A62-4D31-4FF8-891B-29CB4DA4179A}">
      <dgm:prSet/>
      <dgm:spPr/>
      <dgm:t>
        <a:bodyPr/>
        <a:lstStyle/>
        <a:p>
          <a:r>
            <a:rPr lang="en-US"/>
            <a:t>Different from Azure SQL Database where additional files are not allowed</a:t>
          </a:r>
        </a:p>
      </dgm:t>
    </dgm:pt>
    <dgm:pt modelId="{A4BADB74-BBDB-48F0-AB3C-52676763AE61}" type="parTrans" cxnId="{51C52C7E-7C30-4109-B40E-08A6D946A993}">
      <dgm:prSet/>
      <dgm:spPr/>
      <dgm:t>
        <a:bodyPr/>
        <a:lstStyle/>
        <a:p>
          <a:endParaRPr lang="en-US"/>
        </a:p>
      </dgm:t>
    </dgm:pt>
    <dgm:pt modelId="{CB79F6DE-B4EA-40C8-8FD4-6F06B0BC1974}" type="sibTrans" cxnId="{51C52C7E-7C30-4109-B40E-08A6D946A993}">
      <dgm:prSet/>
      <dgm:spPr/>
      <dgm:t>
        <a:bodyPr/>
        <a:lstStyle/>
        <a:p>
          <a:endParaRPr lang="en-US"/>
        </a:p>
      </dgm:t>
    </dgm:pt>
    <dgm:pt modelId="{4A226EF2-0E90-CB41-9BE3-D6874FFD87D4}" type="pres">
      <dgm:prSet presAssocID="{F9A7023C-BD22-4600-A773-8C90F55D5134}" presName="Name0" presStyleCnt="0">
        <dgm:presLayoutVars>
          <dgm:dir/>
          <dgm:animLvl val="lvl"/>
          <dgm:resizeHandles val="exact"/>
        </dgm:presLayoutVars>
      </dgm:prSet>
      <dgm:spPr/>
    </dgm:pt>
    <dgm:pt modelId="{6299241C-9D76-8D40-912A-E927D08FD8B7}" type="pres">
      <dgm:prSet presAssocID="{B1CA2F39-A8AF-420D-828D-8FE19EA942D9}" presName="linNode" presStyleCnt="0"/>
      <dgm:spPr/>
    </dgm:pt>
    <dgm:pt modelId="{97E1FC24-CF9B-8845-ADF4-204E4C22BD28}" type="pres">
      <dgm:prSet presAssocID="{B1CA2F39-A8AF-420D-828D-8FE19EA942D9}" presName="parentText" presStyleLbl="node1" presStyleIdx="0" presStyleCnt="3">
        <dgm:presLayoutVars>
          <dgm:chMax val="1"/>
          <dgm:bulletEnabled val="1"/>
        </dgm:presLayoutVars>
      </dgm:prSet>
      <dgm:spPr/>
    </dgm:pt>
    <dgm:pt modelId="{8BEE624F-5057-4C4D-8386-8F3F135D34B7}" type="pres">
      <dgm:prSet presAssocID="{B1CA2F39-A8AF-420D-828D-8FE19EA942D9}" presName="descendantText" presStyleLbl="alignAccFollowNode1" presStyleIdx="0" presStyleCnt="3">
        <dgm:presLayoutVars>
          <dgm:bulletEnabled val="1"/>
        </dgm:presLayoutVars>
      </dgm:prSet>
      <dgm:spPr/>
    </dgm:pt>
    <dgm:pt modelId="{23724ADA-29D4-8942-9907-44C5797946BE}" type="pres">
      <dgm:prSet presAssocID="{37BD3DDE-9FAF-4B83-B9A6-603820AE8260}" presName="sp" presStyleCnt="0"/>
      <dgm:spPr/>
    </dgm:pt>
    <dgm:pt modelId="{F2FFE0AF-A2AE-4648-8707-708488F4E637}" type="pres">
      <dgm:prSet presAssocID="{A5F22E4E-03EF-4541-B0D8-F63D8BE641AA}" presName="linNode" presStyleCnt="0"/>
      <dgm:spPr/>
    </dgm:pt>
    <dgm:pt modelId="{7AF8466E-8A4C-7446-81F3-4B3549EB8C5F}" type="pres">
      <dgm:prSet presAssocID="{A5F22E4E-03EF-4541-B0D8-F63D8BE641AA}" presName="parentText" presStyleLbl="node1" presStyleIdx="1" presStyleCnt="3">
        <dgm:presLayoutVars>
          <dgm:chMax val="1"/>
          <dgm:bulletEnabled val="1"/>
        </dgm:presLayoutVars>
      </dgm:prSet>
      <dgm:spPr/>
    </dgm:pt>
    <dgm:pt modelId="{BC76C401-CE54-B248-A0E0-6F9A49849A9B}" type="pres">
      <dgm:prSet presAssocID="{A5F22E4E-03EF-4541-B0D8-F63D8BE641AA}" presName="descendantText" presStyleLbl="alignAccFollowNode1" presStyleIdx="1" presStyleCnt="3">
        <dgm:presLayoutVars>
          <dgm:bulletEnabled val="1"/>
        </dgm:presLayoutVars>
      </dgm:prSet>
      <dgm:spPr/>
    </dgm:pt>
    <dgm:pt modelId="{DB9016CF-2198-9545-AD2B-A38778C01156}" type="pres">
      <dgm:prSet presAssocID="{24F63D0D-53DC-4C41-8F55-38FC7A11873A}" presName="sp" presStyleCnt="0"/>
      <dgm:spPr/>
    </dgm:pt>
    <dgm:pt modelId="{86C17CE1-88A8-F842-8ACA-5E67EF0EF619}" type="pres">
      <dgm:prSet presAssocID="{9291B823-0B02-4ED1-A9A2-E0390B65B819}" presName="linNode" presStyleCnt="0"/>
      <dgm:spPr/>
    </dgm:pt>
    <dgm:pt modelId="{AC8B4E3E-BEEB-6349-A791-F487DDAF65CF}" type="pres">
      <dgm:prSet presAssocID="{9291B823-0B02-4ED1-A9A2-E0390B65B819}" presName="parentText" presStyleLbl="node1" presStyleIdx="2" presStyleCnt="3">
        <dgm:presLayoutVars>
          <dgm:chMax val="1"/>
          <dgm:bulletEnabled val="1"/>
        </dgm:presLayoutVars>
      </dgm:prSet>
      <dgm:spPr/>
    </dgm:pt>
    <dgm:pt modelId="{7C8300D4-CB90-5348-A144-45787B6547CF}" type="pres">
      <dgm:prSet presAssocID="{9291B823-0B02-4ED1-A9A2-E0390B65B819}" presName="descendantText" presStyleLbl="alignAccFollowNode1" presStyleIdx="2" presStyleCnt="3">
        <dgm:presLayoutVars>
          <dgm:bulletEnabled val="1"/>
        </dgm:presLayoutVars>
      </dgm:prSet>
      <dgm:spPr/>
    </dgm:pt>
  </dgm:ptLst>
  <dgm:cxnLst>
    <dgm:cxn modelId="{B3043A3B-41A2-3541-A6A0-1A5423675EFF}" type="presOf" srcId="{B1CA2F39-A8AF-420D-828D-8FE19EA942D9}" destId="{97E1FC24-CF9B-8845-ADF4-204E4C22BD28}" srcOrd="0" destOrd="0" presId="urn:microsoft.com/office/officeart/2005/8/layout/vList5"/>
    <dgm:cxn modelId="{2E0AFE5B-35EE-417C-97F7-54E712CAE4F5}" srcId="{F9A7023C-BD22-4600-A773-8C90F55D5134}" destId="{9291B823-0B02-4ED1-A9A2-E0390B65B819}" srcOrd="2" destOrd="0" parTransId="{0DC3721C-E67C-4DDF-B5A3-11B3FCCF6A1B}" sibTransId="{4E4DF2E7-F274-4774-B89D-41B6BFC20EDE}"/>
    <dgm:cxn modelId="{79B3335D-E604-3A44-BF73-09C13A5EF0EB}" type="presOf" srcId="{80A5B276-2364-4E8D-AD73-220EC04131B8}" destId="{BC76C401-CE54-B248-A0E0-6F9A49849A9B}" srcOrd="0" destOrd="0" presId="urn:microsoft.com/office/officeart/2005/8/layout/vList5"/>
    <dgm:cxn modelId="{75639762-9F32-3F4B-B46E-967331E0975E}" type="presOf" srcId="{14C40A62-4D31-4FF8-891B-29CB4DA4179A}" destId="{7C8300D4-CB90-5348-A144-45787B6547CF}" srcOrd="0" destOrd="2" presId="urn:microsoft.com/office/officeart/2005/8/layout/vList5"/>
    <dgm:cxn modelId="{950BF966-D822-484E-8F25-0F9793BE85B0}" srcId="{9291B823-0B02-4ED1-A9A2-E0390B65B819}" destId="{C0711269-E0AC-47E9-9F33-2CC8D7E4B077}" srcOrd="1" destOrd="0" parTransId="{EAAFD355-8EF8-4F2F-9767-FCC855D3D149}" sibTransId="{55950061-618B-4413-A5BF-64C7D2782334}"/>
    <dgm:cxn modelId="{518FA347-CAE8-4D0C-A7A6-ABC3B32672FA}" srcId="{9291B823-0B02-4ED1-A9A2-E0390B65B819}" destId="{692A132F-22BC-41E0-98EC-615A77B63987}" srcOrd="0" destOrd="0" parTransId="{895442A5-A7A4-430B-952E-4994B9E6C110}" sibTransId="{8823586D-8F67-40C6-99D4-5588AAA7631A}"/>
    <dgm:cxn modelId="{7EBBEA6A-FDBE-0B4C-B958-C281C102E8A8}" type="presOf" srcId="{C0711269-E0AC-47E9-9F33-2CC8D7E4B077}" destId="{7C8300D4-CB90-5348-A144-45787B6547CF}" srcOrd="0" destOrd="1" presId="urn:microsoft.com/office/officeart/2005/8/layout/vList5"/>
    <dgm:cxn modelId="{4F8A856B-216B-450D-BE6F-1B97CD5915D9}" srcId="{F9A7023C-BD22-4600-A773-8C90F55D5134}" destId="{A5F22E4E-03EF-4541-B0D8-F63D8BE641AA}" srcOrd="1" destOrd="0" parTransId="{1F07A3CC-2634-4592-874B-6A76698BCF58}" sibTransId="{24F63D0D-53DC-4C41-8F55-38FC7A11873A}"/>
    <dgm:cxn modelId="{7D93934F-FFEB-6B4D-906A-03A91BCA4386}" type="presOf" srcId="{F9A7023C-BD22-4600-A773-8C90F55D5134}" destId="{4A226EF2-0E90-CB41-9BE3-D6874FFD87D4}" srcOrd="0" destOrd="0" presId="urn:microsoft.com/office/officeart/2005/8/layout/vList5"/>
    <dgm:cxn modelId="{0633F357-016F-483F-87F1-3CFE72C2A410}" srcId="{B1CA2F39-A8AF-420D-828D-8FE19EA942D9}" destId="{7CBFF7C7-58AA-45FA-9A31-8D5D0E062A03}" srcOrd="0" destOrd="0" parTransId="{433CB3F3-19B3-4F41-8DDA-C3112B62D55C}" sibTransId="{E1B71C8E-53C3-45F8-BAC4-6384D0DAB234}"/>
    <dgm:cxn modelId="{51C52C7E-7C30-4109-B40E-08A6D946A993}" srcId="{9291B823-0B02-4ED1-A9A2-E0390B65B819}" destId="{14C40A62-4D31-4FF8-891B-29CB4DA4179A}" srcOrd="2" destOrd="0" parTransId="{A4BADB74-BBDB-48F0-AB3C-52676763AE61}" sibTransId="{CB79F6DE-B4EA-40C8-8FD4-6F06B0BC1974}"/>
    <dgm:cxn modelId="{C3776590-1623-403B-A6D9-9A7BFDF09A88}" srcId="{F9A7023C-BD22-4600-A773-8C90F55D5134}" destId="{B1CA2F39-A8AF-420D-828D-8FE19EA942D9}" srcOrd="0" destOrd="0" parTransId="{B2EEBAC4-C33B-4340-823E-10BA17A409DB}" sibTransId="{37BD3DDE-9FAF-4B83-B9A6-603820AE8260}"/>
    <dgm:cxn modelId="{AC94089D-8BBD-584F-B212-83CC70A4C6CB}" type="presOf" srcId="{A5F22E4E-03EF-4541-B0D8-F63D8BE641AA}" destId="{7AF8466E-8A4C-7446-81F3-4B3549EB8C5F}" srcOrd="0" destOrd="0" presId="urn:microsoft.com/office/officeart/2005/8/layout/vList5"/>
    <dgm:cxn modelId="{518D6FB0-EB03-4C01-B0C5-45E2B5EB66C6}" srcId="{A5F22E4E-03EF-4541-B0D8-F63D8BE641AA}" destId="{80A5B276-2364-4E8D-AD73-220EC04131B8}" srcOrd="0" destOrd="0" parTransId="{0FD2D6ED-C249-49C7-A7E8-E6797C6BF4D6}" sibTransId="{A9EA0272-2429-4636-A305-BA9D2A80DC0C}"/>
    <dgm:cxn modelId="{A204A5C7-CFAB-7E43-86A2-580E290B49D4}" type="presOf" srcId="{692A132F-22BC-41E0-98EC-615A77B63987}" destId="{7C8300D4-CB90-5348-A144-45787B6547CF}" srcOrd="0" destOrd="0" presId="urn:microsoft.com/office/officeart/2005/8/layout/vList5"/>
    <dgm:cxn modelId="{4F1E31D0-CE3E-684D-B08C-9D707FAF014E}" type="presOf" srcId="{EA1F9BB2-B8EB-4220-BCFA-36B43F044C14}" destId="{BC76C401-CE54-B248-A0E0-6F9A49849A9B}" srcOrd="0" destOrd="1" presId="urn:microsoft.com/office/officeart/2005/8/layout/vList5"/>
    <dgm:cxn modelId="{B1097FD2-605B-AE40-B615-504112C09AB4}" type="presOf" srcId="{7CBFF7C7-58AA-45FA-9A31-8D5D0E062A03}" destId="{8BEE624F-5057-4C4D-8386-8F3F135D34B7}" srcOrd="0" destOrd="0" presId="urn:microsoft.com/office/officeart/2005/8/layout/vList5"/>
    <dgm:cxn modelId="{E46396E6-7656-4241-A1A9-E85720DE88EB}" srcId="{A5F22E4E-03EF-4541-B0D8-F63D8BE641AA}" destId="{EA1F9BB2-B8EB-4220-BCFA-36B43F044C14}" srcOrd="1" destOrd="0" parTransId="{4E4B0FC4-FEC7-49B3-8CFF-2BE1CA07C740}" sibTransId="{03D8921B-DAFF-4F7A-8B40-E4AF46873A73}"/>
    <dgm:cxn modelId="{5253BCE8-DAB4-0643-9CCF-62DDFBB12CB2}" type="presOf" srcId="{0BFE0EBA-DF95-49C7-A578-EEB687266F44}" destId="{8BEE624F-5057-4C4D-8386-8F3F135D34B7}" srcOrd="0" destOrd="1" presId="urn:microsoft.com/office/officeart/2005/8/layout/vList5"/>
    <dgm:cxn modelId="{01260FEC-69BD-1345-A9B7-2A0F59E8A1C7}" type="presOf" srcId="{9291B823-0B02-4ED1-A9A2-E0390B65B819}" destId="{AC8B4E3E-BEEB-6349-A791-F487DDAF65CF}" srcOrd="0" destOrd="0" presId="urn:microsoft.com/office/officeart/2005/8/layout/vList5"/>
    <dgm:cxn modelId="{3FFC30F3-74CC-4978-8A5A-9F7816B9A6B8}" srcId="{B1CA2F39-A8AF-420D-828D-8FE19EA942D9}" destId="{0BFE0EBA-DF95-49C7-A578-EEB687266F44}" srcOrd="1" destOrd="0" parTransId="{720F9141-B85A-4F46-8E19-C07C34DC714B}" sibTransId="{DDE51D3A-671E-4DC7-B98E-182ACDA83C15}"/>
    <dgm:cxn modelId="{C34B4108-C53C-9E43-A367-61F1A978F24C}" type="presParOf" srcId="{4A226EF2-0E90-CB41-9BE3-D6874FFD87D4}" destId="{6299241C-9D76-8D40-912A-E927D08FD8B7}" srcOrd="0" destOrd="0" presId="urn:microsoft.com/office/officeart/2005/8/layout/vList5"/>
    <dgm:cxn modelId="{D048E3E1-92D3-E046-8A8A-CD4F8AD529DA}" type="presParOf" srcId="{6299241C-9D76-8D40-912A-E927D08FD8B7}" destId="{97E1FC24-CF9B-8845-ADF4-204E4C22BD28}" srcOrd="0" destOrd="0" presId="urn:microsoft.com/office/officeart/2005/8/layout/vList5"/>
    <dgm:cxn modelId="{6F6B30E7-2E3A-B441-A4B8-DDD7C666B9F7}" type="presParOf" srcId="{6299241C-9D76-8D40-912A-E927D08FD8B7}" destId="{8BEE624F-5057-4C4D-8386-8F3F135D34B7}" srcOrd="1" destOrd="0" presId="urn:microsoft.com/office/officeart/2005/8/layout/vList5"/>
    <dgm:cxn modelId="{834CDFFB-C390-D544-80B6-116D578ADBDF}" type="presParOf" srcId="{4A226EF2-0E90-CB41-9BE3-D6874FFD87D4}" destId="{23724ADA-29D4-8942-9907-44C5797946BE}" srcOrd="1" destOrd="0" presId="urn:microsoft.com/office/officeart/2005/8/layout/vList5"/>
    <dgm:cxn modelId="{69E1CED6-6086-5B4C-BEE1-39CC0C7867E9}" type="presParOf" srcId="{4A226EF2-0E90-CB41-9BE3-D6874FFD87D4}" destId="{F2FFE0AF-A2AE-4648-8707-708488F4E637}" srcOrd="2" destOrd="0" presId="urn:microsoft.com/office/officeart/2005/8/layout/vList5"/>
    <dgm:cxn modelId="{920A865A-0551-2A42-AB7C-46C8346F0AE2}" type="presParOf" srcId="{F2FFE0AF-A2AE-4648-8707-708488F4E637}" destId="{7AF8466E-8A4C-7446-81F3-4B3549EB8C5F}" srcOrd="0" destOrd="0" presId="urn:microsoft.com/office/officeart/2005/8/layout/vList5"/>
    <dgm:cxn modelId="{37E1A494-4AA5-AB43-B5BE-7C63B5C3EBEC}" type="presParOf" srcId="{F2FFE0AF-A2AE-4648-8707-708488F4E637}" destId="{BC76C401-CE54-B248-A0E0-6F9A49849A9B}" srcOrd="1" destOrd="0" presId="urn:microsoft.com/office/officeart/2005/8/layout/vList5"/>
    <dgm:cxn modelId="{828E1FE5-7AC4-FB4A-8468-1508873B4854}" type="presParOf" srcId="{4A226EF2-0E90-CB41-9BE3-D6874FFD87D4}" destId="{DB9016CF-2198-9545-AD2B-A38778C01156}" srcOrd="3" destOrd="0" presId="urn:microsoft.com/office/officeart/2005/8/layout/vList5"/>
    <dgm:cxn modelId="{DDAFF2E4-753F-854B-AF47-1DD75088F86C}" type="presParOf" srcId="{4A226EF2-0E90-CB41-9BE3-D6874FFD87D4}" destId="{86C17CE1-88A8-F842-8ACA-5E67EF0EF619}" srcOrd="4" destOrd="0" presId="urn:microsoft.com/office/officeart/2005/8/layout/vList5"/>
    <dgm:cxn modelId="{6C44481B-426C-2541-A539-BC7E4467E148}" type="presParOf" srcId="{86C17CE1-88A8-F842-8ACA-5E67EF0EF619}" destId="{AC8B4E3E-BEEB-6349-A791-F487DDAF65CF}" srcOrd="0" destOrd="0" presId="urn:microsoft.com/office/officeart/2005/8/layout/vList5"/>
    <dgm:cxn modelId="{B87BF396-73A5-D64B-B3B1-5BE81A50F450}" type="presParOf" srcId="{86C17CE1-88A8-F842-8ACA-5E67EF0EF619}" destId="{7C8300D4-CB90-5348-A144-45787B6547C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14B19-E9BB-42A9-A5CA-9479B02E38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729AB62-759D-4952-87DE-C6E3C528F081}">
      <dgm:prSet/>
      <dgm:spPr/>
      <dgm:t>
        <a:bodyPr/>
        <a:lstStyle/>
        <a:p>
          <a:r>
            <a:rPr lang="en-US"/>
            <a:t>Database backup schedule is the same as Azure SQL Database</a:t>
          </a:r>
        </a:p>
      </dgm:t>
    </dgm:pt>
    <dgm:pt modelId="{911FA058-8B95-4F39-AC2F-F8F3F7D164D3}" type="parTrans" cxnId="{424F7CAC-BA1B-4C3C-B173-B34C8E1B5706}">
      <dgm:prSet/>
      <dgm:spPr/>
      <dgm:t>
        <a:bodyPr/>
        <a:lstStyle/>
        <a:p>
          <a:endParaRPr lang="en-US"/>
        </a:p>
      </dgm:t>
    </dgm:pt>
    <dgm:pt modelId="{3AFF9848-8D71-47F6-BE89-BD72296F89F5}" type="sibTrans" cxnId="{424F7CAC-BA1B-4C3C-B173-B34C8E1B5706}">
      <dgm:prSet/>
      <dgm:spPr/>
      <dgm:t>
        <a:bodyPr/>
        <a:lstStyle/>
        <a:p>
          <a:endParaRPr lang="en-US"/>
        </a:p>
      </dgm:t>
    </dgm:pt>
    <dgm:pt modelId="{7CFEA3D9-68F4-42A8-A7DC-5D3A2CA60A11}">
      <dgm:prSet/>
      <dgm:spPr/>
      <dgm:t>
        <a:bodyPr/>
        <a:lstStyle/>
        <a:p>
          <a:r>
            <a:rPr lang="en-US"/>
            <a:t>COPY_ONLY, URL-based backups can be used to perform manual full database backups</a:t>
          </a:r>
        </a:p>
      </dgm:t>
    </dgm:pt>
    <dgm:pt modelId="{DF9E81C5-8008-4218-B64E-BCC08D0C33CC}" type="parTrans" cxnId="{08FE5A70-E3A7-41E3-94C6-CA3EC71ABE8C}">
      <dgm:prSet/>
      <dgm:spPr/>
      <dgm:t>
        <a:bodyPr/>
        <a:lstStyle/>
        <a:p>
          <a:endParaRPr lang="en-US"/>
        </a:p>
      </dgm:t>
    </dgm:pt>
    <dgm:pt modelId="{B9CE708F-C815-4311-AB56-3F1A3E74DFF9}" type="sibTrans" cxnId="{08FE5A70-E3A7-41E3-94C6-CA3EC71ABE8C}">
      <dgm:prSet/>
      <dgm:spPr/>
      <dgm:t>
        <a:bodyPr/>
        <a:lstStyle/>
        <a:p>
          <a:endParaRPr lang="en-US"/>
        </a:p>
      </dgm:t>
    </dgm:pt>
    <dgm:pt modelId="{E6628773-A9AE-4280-9575-620CE2CD9F7A}">
      <dgm:prSet/>
      <dgm:spPr/>
      <dgm:t>
        <a:bodyPr/>
        <a:lstStyle/>
        <a:p>
          <a:r>
            <a:rPr lang="en-US"/>
            <a:t>Not available on Azure SQL Database</a:t>
          </a:r>
        </a:p>
      </dgm:t>
    </dgm:pt>
    <dgm:pt modelId="{468EF9F3-6BA5-4E4E-A688-8142A3A4384C}" type="parTrans" cxnId="{8F97771A-CE6C-42CD-BC57-85E7D02E4920}">
      <dgm:prSet/>
      <dgm:spPr/>
      <dgm:t>
        <a:bodyPr/>
        <a:lstStyle/>
        <a:p>
          <a:endParaRPr lang="en-US"/>
        </a:p>
      </dgm:t>
    </dgm:pt>
    <dgm:pt modelId="{FDC51BFA-F727-4350-97EC-9604024050C4}" type="sibTrans" cxnId="{8F97771A-CE6C-42CD-BC57-85E7D02E4920}">
      <dgm:prSet/>
      <dgm:spPr/>
      <dgm:t>
        <a:bodyPr/>
        <a:lstStyle/>
        <a:p>
          <a:endParaRPr lang="en-US"/>
        </a:p>
      </dgm:t>
    </dgm:pt>
    <dgm:pt modelId="{6757B5C2-1183-4BBC-AC08-DC229F8F5C4E}">
      <dgm:prSet/>
      <dgm:spPr/>
      <dgm:t>
        <a:bodyPr/>
        <a:lstStyle/>
        <a:p>
          <a:r>
            <a:rPr lang="en-US"/>
            <a:t>Backup retention is 7 days by default</a:t>
          </a:r>
        </a:p>
      </dgm:t>
    </dgm:pt>
    <dgm:pt modelId="{201A02AC-E77A-4D1C-83EB-39427AD4BBE5}" type="parTrans" cxnId="{99CCC33A-6B20-42B4-A498-E3A439A1219A}">
      <dgm:prSet/>
      <dgm:spPr/>
      <dgm:t>
        <a:bodyPr/>
        <a:lstStyle/>
        <a:p>
          <a:endParaRPr lang="en-US"/>
        </a:p>
      </dgm:t>
    </dgm:pt>
    <dgm:pt modelId="{691E1E19-D18A-4B55-B414-5F3B3F95CA05}" type="sibTrans" cxnId="{99CCC33A-6B20-42B4-A498-E3A439A1219A}">
      <dgm:prSet/>
      <dgm:spPr/>
      <dgm:t>
        <a:bodyPr/>
        <a:lstStyle/>
        <a:p>
          <a:endParaRPr lang="en-US"/>
        </a:p>
      </dgm:t>
    </dgm:pt>
    <dgm:pt modelId="{EC880F5E-7C0D-47D0-B583-8081CFD6E6F1}">
      <dgm:prSet/>
      <dgm:spPr/>
      <dgm:t>
        <a:bodyPr/>
        <a:lstStyle/>
        <a:p>
          <a:r>
            <a:rPr lang="en-US"/>
            <a:t>Configurable up to 35 days for General Purpose and Business Critical</a:t>
          </a:r>
        </a:p>
      </dgm:t>
    </dgm:pt>
    <dgm:pt modelId="{6FF639B5-472A-470F-A917-F60A4E5F1035}" type="parTrans" cxnId="{E0A25070-5A6A-4B64-8F11-2BECBC8EAC00}">
      <dgm:prSet/>
      <dgm:spPr/>
      <dgm:t>
        <a:bodyPr/>
        <a:lstStyle/>
        <a:p>
          <a:endParaRPr lang="en-US"/>
        </a:p>
      </dgm:t>
    </dgm:pt>
    <dgm:pt modelId="{C29C8027-5FC6-4186-8827-4395152275AC}" type="sibTrans" cxnId="{E0A25070-5A6A-4B64-8F11-2BECBC8EAC00}">
      <dgm:prSet/>
      <dgm:spPr/>
      <dgm:t>
        <a:bodyPr/>
        <a:lstStyle/>
        <a:p>
          <a:endParaRPr lang="en-US"/>
        </a:p>
      </dgm:t>
    </dgm:pt>
    <dgm:pt modelId="{5805B07A-72AC-4ED8-8BB8-23969FAADE9B}">
      <dgm:prSet/>
      <dgm:spPr/>
      <dgm:t>
        <a:bodyPr/>
        <a:lstStyle/>
        <a:p>
          <a:r>
            <a:rPr lang="en-US"/>
            <a:t>Point-in-time restores are possible and must be performed manually using the Azure Portal</a:t>
          </a:r>
        </a:p>
      </dgm:t>
    </dgm:pt>
    <dgm:pt modelId="{6F7415E0-9EE0-4A32-A2BC-BEFFE0B3A42A}" type="parTrans" cxnId="{BB68B685-F63E-40F3-BD87-C48028C4B5CA}">
      <dgm:prSet/>
      <dgm:spPr/>
      <dgm:t>
        <a:bodyPr/>
        <a:lstStyle/>
        <a:p>
          <a:endParaRPr lang="en-US"/>
        </a:p>
      </dgm:t>
    </dgm:pt>
    <dgm:pt modelId="{76E5C76D-64E4-44C0-B75B-A29522CCBAF2}" type="sibTrans" cxnId="{BB68B685-F63E-40F3-BD87-C48028C4B5CA}">
      <dgm:prSet/>
      <dgm:spPr/>
      <dgm:t>
        <a:bodyPr/>
        <a:lstStyle/>
        <a:p>
          <a:endParaRPr lang="en-US"/>
        </a:p>
      </dgm:t>
    </dgm:pt>
    <dgm:pt modelId="{6FFF9A22-2894-4935-B9EF-55E990049F20}">
      <dgm:prSet/>
      <dgm:spPr/>
      <dgm:t>
        <a:bodyPr/>
        <a:lstStyle/>
        <a:p>
          <a:r>
            <a:rPr lang="en-US"/>
            <a:t>COPY_ONLY, URL-based full backups can be restored using SSMS to a Managed Instance only</a:t>
          </a:r>
        </a:p>
      </dgm:t>
    </dgm:pt>
    <dgm:pt modelId="{48419244-762F-4457-ACB1-22BE71A37614}" type="parTrans" cxnId="{C773E6F9-94F1-4588-8540-87FDC311813B}">
      <dgm:prSet/>
      <dgm:spPr/>
      <dgm:t>
        <a:bodyPr/>
        <a:lstStyle/>
        <a:p>
          <a:endParaRPr lang="en-US"/>
        </a:p>
      </dgm:t>
    </dgm:pt>
    <dgm:pt modelId="{D37035FC-07BD-4D09-B08F-C9523ECC4C43}" type="sibTrans" cxnId="{C773E6F9-94F1-4588-8540-87FDC311813B}">
      <dgm:prSet/>
      <dgm:spPr/>
      <dgm:t>
        <a:bodyPr/>
        <a:lstStyle/>
        <a:p>
          <a:endParaRPr lang="en-US"/>
        </a:p>
      </dgm:t>
    </dgm:pt>
    <dgm:pt modelId="{25C56FE8-7708-4D70-B82E-51CADE5CCD76}" type="pres">
      <dgm:prSet presAssocID="{A0A14B19-E9BB-42A9-A5CA-9479B02E383D}" presName="root" presStyleCnt="0">
        <dgm:presLayoutVars>
          <dgm:dir/>
          <dgm:resizeHandles val="exact"/>
        </dgm:presLayoutVars>
      </dgm:prSet>
      <dgm:spPr/>
    </dgm:pt>
    <dgm:pt modelId="{B146A0A2-A3DC-41AD-8FC3-0FA62AB9C3F2}" type="pres">
      <dgm:prSet presAssocID="{0729AB62-759D-4952-87DE-C6E3C528F081}" presName="compNode" presStyleCnt="0"/>
      <dgm:spPr/>
    </dgm:pt>
    <dgm:pt modelId="{A707907A-4F10-4F69-85D6-451BDB8DDF9A}" type="pres">
      <dgm:prSet presAssocID="{0729AB62-759D-4952-87DE-C6E3C528F081}" presName="bgRect" presStyleLbl="bgShp" presStyleIdx="0" presStyleCnt="5"/>
      <dgm:spPr/>
    </dgm:pt>
    <dgm:pt modelId="{83F16946-86B8-48ED-847A-AE045DB6E950}" type="pres">
      <dgm:prSet presAssocID="{0729AB62-759D-4952-87DE-C6E3C528F081}"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B6506C-5924-4897-9078-49A711826C55}" type="pres">
      <dgm:prSet presAssocID="{0729AB62-759D-4952-87DE-C6E3C528F081}" presName="spaceRect" presStyleCnt="0"/>
      <dgm:spPr/>
    </dgm:pt>
    <dgm:pt modelId="{48F6F61D-EC8E-4218-AA31-2F5FAFF2927B}" type="pres">
      <dgm:prSet presAssocID="{0729AB62-759D-4952-87DE-C6E3C528F081}" presName="parTx" presStyleLbl="revTx" presStyleIdx="0" presStyleCnt="7">
        <dgm:presLayoutVars>
          <dgm:chMax val="0"/>
          <dgm:chPref val="0"/>
        </dgm:presLayoutVars>
      </dgm:prSet>
      <dgm:spPr/>
    </dgm:pt>
    <dgm:pt modelId="{EEE29EE2-F362-4DF1-BDE5-2E131F099996}" type="pres">
      <dgm:prSet presAssocID="{3AFF9848-8D71-47F6-BE89-BD72296F89F5}" presName="sibTrans" presStyleCnt="0"/>
      <dgm:spPr/>
    </dgm:pt>
    <dgm:pt modelId="{51026091-5911-4939-8F3B-823E3EFC29E0}" type="pres">
      <dgm:prSet presAssocID="{7CFEA3D9-68F4-42A8-A7DC-5D3A2CA60A11}" presName="compNode" presStyleCnt="0"/>
      <dgm:spPr/>
    </dgm:pt>
    <dgm:pt modelId="{1DA4C472-BEBE-4B80-A3B6-19F8779F9BCB}" type="pres">
      <dgm:prSet presAssocID="{7CFEA3D9-68F4-42A8-A7DC-5D3A2CA60A11}" presName="bgRect" presStyleLbl="bgShp" presStyleIdx="1" presStyleCnt="5"/>
      <dgm:spPr/>
    </dgm:pt>
    <dgm:pt modelId="{EB2300B0-2F31-4711-9D30-B2E4238B647C}" type="pres">
      <dgm:prSet presAssocID="{7CFEA3D9-68F4-42A8-A7DC-5D3A2CA60A11}"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2B03A14-91F2-4415-8B9C-786EC704A1F9}" type="pres">
      <dgm:prSet presAssocID="{7CFEA3D9-68F4-42A8-A7DC-5D3A2CA60A11}" presName="spaceRect" presStyleCnt="0"/>
      <dgm:spPr/>
    </dgm:pt>
    <dgm:pt modelId="{2D856AB3-AB53-43F3-A0F7-1850D677A093}" type="pres">
      <dgm:prSet presAssocID="{7CFEA3D9-68F4-42A8-A7DC-5D3A2CA60A11}" presName="parTx" presStyleLbl="revTx" presStyleIdx="1" presStyleCnt="7">
        <dgm:presLayoutVars>
          <dgm:chMax val="0"/>
          <dgm:chPref val="0"/>
        </dgm:presLayoutVars>
      </dgm:prSet>
      <dgm:spPr/>
    </dgm:pt>
    <dgm:pt modelId="{7980FDB0-7E9F-4520-8222-E1D724A5A8DF}" type="pres">
      <dgm:prSet presAssocID="{7CFEA3D9-68F4-42A8-A7DC-5D3A2CA60A11}" presName="desTx" presStyleLbl="revTx" presStyleIdx="2" presStyleCnt="7">
        <dgm:presLayoutVars/>
      </dgm:prSet>
      <dgm:spPr/>
    </dgm:pt>
    <dgm:pt modelId="{223A6A03-62DF-4D91-AB82-23A1FF04F247}" type="pres">
      <dgm:prSet presAssocID="{B9CE708F-C815-4311-AB56-3F1A3E74DFF9}" presName="sibTrans" presStyleCnt="0"/>
      <dgm:spPr/>
    </dgm:pt>
    <dgm:pt modelId="{95DD4DA8-D639-4E5B-BFCE-B699DF384DE5}" type="pres">
      <dgm:prSet presAssocID="{6757B5C2-1183-4BBC-AC08-DC229F8F5C4E}" presName="compNode" presStyleCnt="0"/>
      <dgm:spPr/>
    </dgm:pt>
    <dgm:pt modelId="{8CC07657-442C-495E-A0F5-260ECD08B620}" type="pres">
      <dgm:prSet presAssocID="{6757B5C2-1183-4BBC-AC08-DC229F8F5C4E}" presName="bgRect" presStyleLbl="bgShp" presStyleIdx="2" presStyleCnt="5"/>
      <dgm:spPr/>
    </dgm:pt>
    <dgm:pt modelId="{0D4A185B-A84F-4419-80B5-0EC1E1F8B197}" type="pres">
      <dgm:prSet presAssocID="{6757B5C2-1183-4BBC-AC08-DC229F8F5C4E}"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A854808-4484-45CD-9D88-8EC229A312FB}" type="pres">
      <dgm:prSet presAssocID="{6757B5C2-1183-4BBC-AC08-DC229F8F5C4E}" presName="spaceRect" presStyleCnt="0"/>
      <dgm:spPr/>
    </dgm:pt>
    <dgm:pt modelId="{0D61CF1E-CD34-4775-9A86-376CEBF587EC}" type="pres">
      <dgm:prSet presAssocID="{6757B5C2-1183-4BBC-AC08-DC229F8F5C4E}" presName="parTx" presStyleLbl="revTx" presStyleIdx="3" presStyleCnt="7">
        <dgm:presLayoutVars>
          <dgm:chMax val="0"/>
          <dgm:chPref val="0"/>
        </dgm:presLayoutVars>
      </dgm:prSet>
      <dgm:spPr/>
    </dgm:pt>
    <dgm:pt modelId="{ED5E357B-D20A-4E1A-8938-E5BDBABF19BC}" type="pres">
      <dgm:prSet presAssocID="{6757B5C2-1183-4BBC-AC08-DC229F8F5C4E}" presName="desTx" presStyleLbl="revTx" presStyleIdx="4" presStyleCnt="7">
        <dgm:presLayoutVars/>
      </dgm:prSet>
      <dgm:spPr/>
    </dgm:pt>
    <dgm:pt modelId="{9D9EC45C-BB6C-41F4-93B4-2A751B8C9D4E}" type="pres">
      <dgm:prSet presAssocID="{691E1E19-D18A-4B55-B414-5F3B3F95CA05}" presName="sibTrans" presStyleCnt="0"/>
      <dgm:spPr/>
    </dgm:pt>
    <dgm:pt modelId="{01C35C63-5D8D-4C33-89C8-738616E35227}" type="pres">
      <dgm:prSet presAssocID="{5805B07A-72AC-4ED8-8BB8-23969FAADE9B}" presName="compNode" presStyleCnt="0"/>
      <dgm:spPr/>
    </dgm:pt>
    <dgm:pt modelId="{2FE8472E-9D99-4F7F-84AB-BB07CF88DE25}" type="pres">
      <dgm:prSet presAssocID="{5805B07A-72AC-4ED8-8BB8-23969FAADE9B}" presName="bgRect" presStyleLbl="bgShp" presStyleIdx="3" presStyleCnt="5"/>
      <dgm:spPr/>
    </dgm:pt>
    <dgm:pt modelId="{CDB47193-336F-4950-B998-619AB685C07F}" type="pres">
      <dgm:prSet presAssocID="{5805B07A-72AC-4ED8-8BB8-23969FAADE9B}"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30440DD-B023-424F-9161-460CA4324693}" type="pres">
      <dgm:prSet presAssocID="{5805B07A-72AC-4ED8-8BB8-23969FAADE9B}" presName="spaceRect" presStyleCnt="0"/>
      <dgm:spPr/>
    </dgm:pt>
    <dgm:pt modelId="{1298E0F0-FF73-497C-B149-278D0E820420}" type="pres">
      <dgm:prSet presAssocID="{5805B07A-72AC-4ED8-8BB8-23969FAADE9B}" presName="parTx" presStyleLbl="revTx" presStyleIdx="5" presStyleCnt="7">
        <dgm:presLayoutVars>
          <dgm:chMax val="0"/>
          <dgm:chPref val="0"/>
        </dgm:presLayoutVars>
      </dgm:prSet>
      <dgm:spPr/>
    </dgm:pt>
    <dgm:pt modelId="{2733C830-CF3F-49EE-93D6-A64A37378BC1}" type="pres">
      <dgm:prSet presAssocID="{76E5C76D-64E4-44C0-B75B-A29522CCBAF2}" presName="sibTrans" presStyleCnt="0"/>
      <dgm:spPr/>
    </dgm:pt>
    <dgm:pt modelId="{222B4140-7B22-4D3E-AD24-04969A07E9D9}" type="pres">
      <dgm:prSet presAssocID="{6FFF9A22-2894-4935-B9EF-55E990049F20}" presName="compNode" presStyleCnt="0"/>
      <dgm:spPr/>
    </dgm:pt>
    <dgm:pt modelId="{C1DACE04-98B2-4967-A967-480123BA8914}" type="pres">
      <dgm:prSet presAssocID="{6FFF9A22-2894-4935-B9EF-55E990049F20}" presName="bgRect" presStyleLbl="bgShp" presStyleIdx="4" presStyleCnt="5"/>
      <dgm:spPr/>
    </dgm:pt>
    <dgm:pt modelId="{63CC03CE-8157-4CE7-8F65-C0FA63A84C59}" type="pres">
      <dgm:prSet presAssocID="{6FFF9A22-2894-4935-B9EF-55E990049F20}" presName="iconRect" presStyleLbl="node1" presStyleIdx="4" presStyleCnt="5"/>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7024263-6DF3-4376-AF9E-EE0F54A0A22E}" type="pres">
      <dgm:prSet presAssocID="{6FFF9A22-2894-4935-B9EF-55E990049F20}" presName="spaceRect" presStyleCnt="0"/>
      <dgm:spPr/>
    </dgm:pt>
    <dgm:pt modelId="{271E0C6A-882A-4428-889E-AB8967BD31AA}" type="pres">
      <dgm:prSet presAssocID="{6FFF9A22-2894-4935-B9EF-55E990049F20}" presName="parTx" presStyleLbl="revTx" presStyleIdx="6" presStyleCnt="7">
        <dgm:presLayoutVars>
          <dgm:chMax val="0"/>
          <dgm:chPref val="0"/>
        </dgm:presLayoutVars>
      </dgm:prSet>
      <dgm:spPr/>
    </dgm:pt>
  </dgm:ptLst>
  <dgm:cxnLst>
    <dgm:cxn modelId="{26825B02-F822-4420-B210-A0AA7AE68F84}" type="presOf" srcId="{6FFF9A22-2894-4935-B9EF-55E990049F20}" destId="{271E0C6A-882A-4428-889E-AB8967BD31AA}" srcOrd="0" destOrd="0" presId="urn:microsoft.com/office/officeart/2018/2/layout/IconVerticalSolidList"/>
    <dgm:cxn modelId="{84360319-1927-4781-95D2-1A8B58EF1858}" type="presOf" srcId="{7CFEA3D9-68F4-42A8-A7DC-5D3A2CA60A11}" destId="{2D856AB3-AB53-43F3-A0F7-1850D677A093}" srcOrd="0" destOrd="0" presId="urn:microsoft.com/office/officeart/2018/2/layout/IconVerticalSolidList"/>
    <dgm:cxn modelId="{8F97771A-CE6C-42CD-BC57-85E7D02E4920}" srcId="{7CFEA3D9-68F4-42A8-A7DC-5D3A2CA60A11}" destId="{E6628773-A9AE-4280-9575-620CE2CD9F7A}" srcOrd="0" destOrd="0" parTransId="{468EF9F3-6BA5-4E4E-A688-8142A3A4384C}" sibTransId="{FDC51BFA-F727-4350-97EC-9604024050C4}"/>
    <dgm:cxn modelId="{FDF7301F-211D-4718-88C8-9A9E93A2268B}" type="presOf" srcId="{5805B07A-72AC-4ED8-8BB8-23969FAADE9B}" destId="{1298E0F0-FF73-497C-B149-278D0E820420}" srcOrd="0" destOrd="0" presId="urn:microsoft.com/office/officeart/2018/2/layout/IconVerticalSolidList"/>
    <dgm:cxn modelId="{ADC2A826-0469-44AE-9DC6-AC1485B0549B}" type="presOf" srcId="{6757B5C2-1183-4BBC-AC08-DC229F8F5C4E}" destId="{0D61CF1E-CD34-4775-9A86-376CEBF587EC}" srcOrd="0" destOrd="0" presId="urn:microsoft.com/office/officeart/2018/2/layout/IconVerticalSolidList"/>
    <dgm:cxn modelId="{B695B037-CE5B-4F50-9E0D-6B05592D33CE}" type="presOf" srcId="{EC880F5E-7C0D-47D0-B583-8081CFD6E6F1}" destId="{ED5E357B-D20A-4E1A-8938-E5BDBABF19BC}" srcOrd="0" destOrd="0" presId="urn:microsoft.com/office/officeart/2018/2/layout/IconVerticalSolidList"/>
    <dgm:cxn modelId="{99CCC33A-6B20-42B4-A498-E3A439A1219A}" srcId="{A0A14B19-E9BB-42A9-A5CA-9479B02E383D}" destId="{6757B5C2-1183-4BBC-AC08-DC229F8F5C4E}" srcOrd="2" destOrd="0" parTransId="{201A02AC-E77A-4D1C-83EB-39427AD4BBE5}" sibTransId="{691E1E19-D18A-4B55-B414-5F3B3F95CA05}"/>
    <dgm:cxn modelId="{E0A25070-5A6A-4B64-8F11-2BECBC8EAC00}" srcId="{6757B5C2-1183-4BBC-AC08-DC229F8F5C4E}" destId="{EC880F5E-7C0D-47D0-B583-8081CFD6E6F1}" srcOrd="0" destOrd="0" parTransId="{6FF639B5-472A-470F-A917-F60A4E5F1035}" sibTransId="{C29C8027-5FC6-4186-8827-4395152275AC}"/>
    <dgm:cxn modelId="{08FE5A70-E3A7-41E3-94C6-CA3EC71ABE8C}" srcId="{A0A14B19-E9BB-42A9-A5CA-9479B02E383D}" destId="{7CFEA3D9-68F4-42A8-A7DC-5D3A2CA60A11}" srcOrd="1" destOrd="0" parTransId="{DF9E81C5-8008-4218-B64E-BCC08D0C33CC}" sibTransId="{B9CE708F-C815-4311-AB56-3F1A3E74DFF9}"/>
    <dgm:cxn modelId="{BB68B685-F63E-40F3-BD87-C48028C4B5CA}" srcId="{A0A14B19-E9BB-42A9-A5CA-9479B02E383D}" destId="{5805B07A-72AC-4ED8-8BB8-23969FAADE9B}" srcOrd="3" destOrd="0" parTransId="{6F7415E0-9EE0-4A32-A2BC-BEFFE0B3A42A}" sibTransId="{76E5C76D-64E4-44C0-B75B-A29522CCBAF2}"/>
    <dgm:cxn modelId="{424F7CAC-BA1B-4C3C-B173-B34C8E1B5706}" srcId="{A0A14B19-E9BB-42A9-A5CA-9479B02E383D}" destId="{0729AB62-759D-4952-87DE-C6E3C528F081}" srcOrd="0" destOrd="0" parTransId="{911FA058-8B95-4F39-AC2F-F8F3F7D164D3}" sibTransId="{3AFF9848-8D71-47F6-BE89-BD72296F89F5}"/>
    <dgm:cxn modelId="{D41060C0-6C9C-439D-9F9B-01E5F1F6BFAC}" type="presOf" srcId="{E6628773-A9AE-4280-9575-620CE2CD9F7A}" destId="{7980FDB0-7E9F-4520-8222-E1D724A5A8DF}" srcOrd="0" destOrd="0" presId="urn:microsoft.com/office/officeart/2018/2/layout/IconVerticalSolidList"/>
    <dgm:cxn modelId="{AA94BBE8-DFDB-44EB-AA70-9B0767442BCC}" type="presOf" srcId="{0729AB62-759D-4952-87DE-C6E3C528F081}" destId="{48F6F61D-EC8E-4218-AA31-2F5FAFF2927B}" srcOrd="0" destOrd="0" presId="urn:microsoft.com/office/officeart/2018/2/layout/IconVerticalSolidList"/>
    <dgm:cxn modelId="{C7FD5DEE-1FFE-47B3-946D-A653B31DD53A}" type="presOf" srcId="{A0A14B19-E9BB-42A9-A5CA-9479B02E383D}" destId="{25C56FE8-7708-4D70-B82E-51CADE5CCD76}" srcOrd="0" destOrd="0" presId="urn:microsoft.com/office/officeart/2018/2/layout/IconVerticalSolidList"/>
    <dgm:cxn modelId="{C773E6F9-94F1-4588-8540-87FDC311813B}" srcId="{A0A14B19-E9BB-42A9-A5CA-9479B02E383D}" destId="{6FFF9A22-2894-4935-B9EF-55E990049F20}" srcOrd="4" destOrd="0" parTransId="{48419244-762F-4457-ACB1-22BE71A37614}" sibTransId="{D37035FC-07BD-4D09-B08F-C9523ECC4C43}"/>
    <dgm:cxn modelId="{D3A6E33F-3A0C-4FC8-9B26-DF8A8C639A5F}" type="presParOf" srcId="{25C56FE8-7708-4D70-B82E-51CADE5CCD76}" destId="{B146A0A2-A3DC-41AD-8FC3-0FA62AB9C3F2}" srcOrd="0" destOrd="0" presId="urn:microsoft.com/office/officeart/2018/2/layout/IconVerticalSolidList"/>
    <dgm:cxn modelId="{C12E40FB-AD31-4C1A-B27A-334167FF2777}" type="presParOf" srcId="{B146A0A2-A3DC-41AD-8FC3-0FA62AB9C3F2}" destId="{A707907A-4F10-4F69-85D6-451BDB8DDF9A}" srcOrd="0" destOrd="0" presId="urn:microsoft.com/office/officeart/2018/2/layout/IconVerticalSolidList"/>
    <dgm:cxn modelId="{8CC8155E-EFF5-4DB4-B08B-A2A9F39A05F8}" type="presParOf" srcId="{B146A0A2-A3DC-41AD-8FC3-0FA62AB9C3F2}" destId="{83F16946-86B8-48ED-847A-AE045DB6E950}" srcOrd="1" destOrd="0" presId="urn:microsoft.com/office/officeart/2018/2/layout/IconVerticalSolidList"/>
    <dgm:cxn modelId="{F6085ADC-638B-4A20-BC51-0EAFF737DED3}" type="presParOf" srcId="{B146A0A2-A3DC-41AD-8FC3-0FA62AB9C3F2}" destId="{1CB6506C-5924-4897-9078-49A711826C55}" srcOrd="2" destOrd="0" presId="urn:microsoft.com/office/officeart/2018/2/layout/IconVerticalSolidList"/>
    <dgm:cxn modelId="{07644B3A-C900-4A1E-A752-51038A9CAC6A}" type="presParOf" srcId="{B146A0A2-A3DC-41AD-8FC3-0FA62AB9C3F2}" destId="{48F6F61D-EC8E-4218-AA31-2F5FAFF2927B}" srcOrd="3" destOrd="0" presId="urn:microsoft.com/office/officeart/2018/2/layout/IconVerticalSolidList"/>
    <dgm:cxn modelId="{F55BBF83-0430-4F85-A378-46F805864F77}" type="presParOf" srcId="{25C56FE8-7708-4D70-B82E-51CADE5CCD76}" destId="{EEE29EE2-F362-4DF1-BDE5-2E131F099996}" srcOrd="1" destOrd="0" presId="urn:microsoft.com/office/officeart/2018/2/layout/IconVerticalSolidList"/>
    <dgm:cxn modelId="{B1745772-E03B-46C5-9AE2-6B87D1F47728}" type="presParOf" srcId="{25C56FE8-7708-4D70-B82E-51CADE5CCD76}" destId="{51026091-5911-4939-8F3B-823E3EFC29E0}" srcOrd="2" destOrd="0" presId="urn:microsoft.com/office/officeart/2018/2/layout/IconVerticalSolidList"/>
    <dgm:cxn modelId="{861B384F-4645-4224-A52D-895D6FB6A013}" type="presParOf" srcId="{51026091-5911-4939-8F3B-823E3EFC29E0}" destId="{1DA4C472-BEBE-4B80-A3B6-19F8779F9BCB}" srcOrd="0" destOrd="0" presId="urn:microsoft.com/office/officeart/2018/2/layout/IconVerticalSolidList"/>
    <dgm:cxn modelId="{508BF342-8FCF-4C80-B119-DCC5F1DD76D1}" type="presParOf" srcId="{51026091-5911-4939-8F3B-823E3EFC29E0}" destId="{EB2300B0-2F31-4711-9D30-B2E4238B647C}" srcOrd="1" destOrd="0" presId="urn:microsoft.com/office/officeart/2018/2/layout/IconVerticalSolidList"/>
    <dgm:cxn modelId="{ACCBBC86-3D40-4114-B8BB-131865B8ABDC}" type="presParOf" srcId="{51026091-5911-4939-8F3B-823E3EFC29E0}" destId="{42B03A14-91F2-4415-8B9C-786EC704A1F9}" srcOrd="2" destOrd="0" presId="urn:microsoft.com/office/officeart/2018/2/layout/IconVerticalSolidList"/>
    <dgm:cxn modelId="{053F7DF5-095D-4415-9C18-496FD7D25978}" type="presParOf" srcId="{51026091-5911-4939-8F3B-823E3EFC29E0}" destId="{2D856AB3-AB53-43F3-A0F7-1850D677A093}" srcOrd="3" destOrd="0" presId="urn:microsoft.com/office/officeart/2018/2/layout/IconVerticalSolidList"/>
    <dgm:cxn modelId="{28A8346F-FD74-4B5D-8F10-C420C0D6E7F9}" type="presParOf" srcId="{51026091-5911-4939-8F3B-823E3EFC29E0}" destId="{7980FDB0-7E9F-4520-8222-E1D724A5A8DF}" srcOrd="4" destOrd="0" presId="urn:microsoft.com/office/officeart/2018/2/layout/IconVerticalSolidList"/>
    <dgm:cxn modelId="{B2FBAC58-7E4A-4F32-AA2D-9158B6042B1A}" type="presParOf" srcId="{25C56FE8-7708-4D70-B82E-51CADE5CCD76}" destId="{223A6A03-62DF-4D91-AB82-23A1FF04F247}" srcOrd="3" destOrd="0" presId="urn:microsoft.com/office/officeart/2018/2/layout/IconVerticalSolidList"/>
    <dgm:cxn modelId="{CA8E12C6-57F7-42EA-99D8-A512D63B62D9}" type="presParOf" srcId="{25C56FE8-7708-4D70-B82E-51CADE5CCD76}" destId="{95DD4DA8-D639-4E5B-BFCE-B699DF384DE5}" srcOrd="4" destOrd="0" presId="urn:microsoft.com/office/officeart/2018/2/layout/IconVerticalSolidList"/>
    <dgm:cxn modelId="{4DFE0322-6609-4644-84A5-3308624F6517}" type="presParOf" srcId="{95DD4DA8-D639-4E5B-BFCE-B699DF384DE5}" destId="{8CC07657-442C-495E-A0F5-260ECD08B620}" srcOrd="0" destOrd="0" presId="urn:microsoft.com/office/officeart/2018/2/layout/IconVerticalSolidList"/>
    <dgm:cxn modelId="{246BADF3-8B8D-43BE-8308-DDD4702ECB3E}" type="presParOf" srcId="{95DD4DA8-D639-4E5B-BFCE-B699DF384DE5}" destId="{0D4A185B-A84F-4419-80B5-0EC1E1F8B197}" srcOrd="1" destOrd="0" presId="urn:microsoft.com/office/officeart/2018/2/layout/IconVerticalSolidList"/>
    <dgm:cxn modelId="{34B0A485-5D43-4E5A-9AD2-9C656F7504C9}" type="presParOf" srcId="{95DD4DA8-D639-4E5B-BFCE-B699DF384DE5}" destId="{0A854808-4484-45CD-9D88-8EC229A312FB}" srcOrd="2" destOrd="0" presId="urn:microsoft.com/office/officeart/2018/2/layout/IconVerticalSolidList"/>
    <dgm:cxn modelId="{25C6FB5A-D58F-431F-92C2-B7B92BCB6E57}" type="presParOf" srcId="{95DD4DA8-D639-4E5B-BFCE-B699DF384DE5}" destId="{0D61CF1E-CD34-4775-9A86-376CEBF587EC}" srcOrd="3" destOrd="0" presId="urn:microsoft.com/office/officeart/2018/2/layout/IconVerticalSolidList"/>
    <dgm:cxn modelId="{9E19D470-2EAF-40F7-81E5-92734573F5FB}" type="presParOf" srcId="{95DD4DA8-D639-4E5B-BFCE-B699DF384DE5}" destId="{ED5E357B-D20A-4E1A-8938-E5BDBABF19BC}" srcOrd="4" destOrd="0" presId="urn:microsoft.com/office/officeart/2018/2/layout/IconVerticalSolidList"/>
    <dgm:cxn modelId="{AE7C8052-D476-42B9-8DF4-2273618A9C53}" type="presParOf" srcId="{25C56FE8-7708-4D70-B82E-51CADE5CCD76}" destId="{9D9EC45C-BB6C-41F4-93B4-2A751B8C9D4E}" srcOrd="5" destOrd="0" presId="urn:microsoft.com/office/officeart/2018/2/layout/IconVerticalSolidList"/>
    <dgm:cxn modelId="{44A46E70-D2EB-402B-A12B-4C94AF14D5B3}" type="presParOf" srcId="{25C56FE8-7708-4D70-B82E-51CADE5CCD76}" destId="{01C35C63-5D8D-4C33-89C8-738616E35227}" srcOrd="6" destOrd="0" presId="urn:microsoft.com/office/officeart/2018/2/layout/IconVerticalSolidList"/>
    <dgm:cxn modelId="{C74E197C-E65E-4A60-9C72-356413CDC0E5}" type="presParOf" srcId="{01C35C63-5D8D-4C33-89C8-738616E35227}" destId="{2FE8472E-9D99-4F7F-84AB-BB07CF88DE25}" srcOrd="0" destOrd="0" presId="urn:microsoft.com/office/officeart/2018/2/layout/IconVerticalSolidList"/>
    <dgm:cxn modelId="{164FEBD8-D80E-4B8C-94BA-8B6939BF200D}" type="presParOf" srcId="{01C35C63-5D8D-4C33-89C8-738616E35227}" destId="{CDB47193-336F-4950-B998-619AB685C07F}" srcOrd="1" destOrd="0" presId="urn:microsoft.com/office/officeart/2018/2/layout/IconVerticalSolidList"/>
    <dgm:cxn modelId="{6F19239E-5F36-4C84-A805-9C845097AC5E}" type="presParOf" srcId="{01C35C63-5D8D-4C33-89C8-738616E35227}" destId="{730440DD-B023-424F-9161-460CA4324693}" srcOrd="2" destOrd="0" presId="urn:microsoft.com/office/officeart/2018/2/layout/IconVerticalSolidList"/>
    <dgm:cxn modelId="{5547E7F8-4989-4492-BB5B-0D0062012166}" type="presParOf" srcId="{01C35C63-5D8D-4C33-89C8-738616E35227}" destId="{1298E0F0-FF73-497C-B149-278D0E820420}" srcOrd="3" destOrd="0" presId="urn:microsoft.com/office/officeart/2018/2/layout/IconVerticalSolidList"/>
    <dgm:cxn modelId="{4124FA49-299C-4AB6-8E1E-65C5AEA4C813}" type="presParOf" srcId="{25C56FE8-7708-4D70-B82E-51CADE5CCD76}" destId="{2733C830-CF3F-49EE-93D6-A64A37378BC1}" srcOrd="7" destOrd="0" presId="urn:microsoft.com/office/officeart/2018/2/layout/IconVerticalSolidList"/>
    <dgm:cxn modelId="{5DB6F09C-0C98-46E9-B6C7-D6FBA05065E1}" type="presParOf" srcId="{25C56FE8-7708-4D70-B82E-51CADE5CCD76}" destId="{222B4140-7B22-4D3E-AD24-04969A07E9D9}" srcOrd="8" destOrd="0" presId="urn:microsoft.com/office/officeart/2018/2/layout/IconVerticalSolidList"/>
    <dgm:cxn modelId="{99A435DB-B0F3-4003-B884-D81486B79B9F}" type="presParOf" srcId="{222B4140-7B22-4D3E-AD24-04969A07E9D9}" destId="{C1DACE04-98B2-4967-A967-480123BA8914}" srcOrd="0" destOrd="0" presId="urn:microsoft.com/office/officeart/2018/2/layout/IconVerticalSolidList"/>
    <dgm:cxn modelId="{91BDC091-C815-4B33-B524-7C7CB4B424FD}" type="presParOf" srcId="{222B4140-7B22-4D3E-AD24-04969A07E9D9}" destId="{63CC03CE-8157-4CE7-8F65-C0FA63A84C59}" srcOrd="1" destOrd="0" presId="urn:microsoft.com/office/officeart/2018/2/layout/IconVerticalSolidList"/>
    <dgm:cxn modelId="{4DDADC06-4C6E-48FB-8C0C-AA3362D826BC}" type="presParOf" srcId="{222B4140-7B22-4D3E-AD24-04969A07E9D9}" destId="{47024263-6DF3-4376-AF9E-EE0F54A0A22E}" srcOrd="2" destOrd="0" presId="urn:microsoft.com/office/officeart/2018/2/layout/IconVerticalSolidList"/>
    <dgm:cxn modelId="{EBEE2E02-0E1C-49D7-B505-34F94677F87B}" type="presParOf" srcId="{222B4140-7B22-4D3E-AD24-04969A07E9D9}" destId="{271E0C6A-882A-4428-889E-AB8967BD31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48DC4-858C-450B-94F3-C16DDD17C218}"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AA84BBE9-A38C-4E11-8386-95754287717B}">
      <dgm:prSet/>
      <dgm:spPr/>
      <dgm:t>
        <a:bodyPr/>
        <a:lstStyle/>
        <a:p>
          <a:r>
            <a:rPr lang="en-US"/>
            <a:t>Multiple data files created automatically with default size (16MB) and auto-growth settings (256MB data, 64MB log)</a:t>
          </a:r>
        </a:p>
      </dgm:t>
    </dgm:pt>
    <dgm:pt modelId="{8858FE73-A409-491B-9853-20DABE284239}" type="parTrans" cxnId="{33D3854C-526B-4A6A-9653-8663E8AFFFDA}">
      <dgm:prSet/>
      <dgm:spPr/>
      <dgm:t>
        <a:bodyPr/>
        <a:lstStyle/>
        <a:p>
          <a:endParaRPr lang="en-US"/>
        </a:p>
      </dgm:t>
    </dgm:pt>
    <dgm:pt modelId="{8F361576-6DE5-4C32-9E6C-BC0CB1369098}" type="sibTrans" cxnId="{33D3854C-526B-4A6A-9653-8663E8AFFFDA}">
      <dgm:prSet phldrT="01" phldr="0"/>
      <dgm:spPr/>
      <dgm:t>
        <a:bodyPr/>
        <a:lstStyle/>
        <a:p>
          <a:r>
            <a:rPr lang="en-US"/>
            <a:t>01</a:t>
          </a:r>
        </a:p>
      </dgm:t>
    </dgm:pt>
    <dgm:pt modelId="{171CBBB7-6D4A-44A8-8F83-8B7C86E65BDA}">
      <dgm:prSet/>
      <dgm:spPr/>
      <dgm:t>
        <a:bodyPr/>
        <a:lstStyle/>
        <a:p>
          <a:r>
            <a:rPr lang="en-US"/>
            <a:t>Additional tempdb data files can be created if needed</a:t>
          </a:r>
        </a:p>
      </dgm:t>
    </dgm:pt>
    <dgm:pt modelId="{A318CCB6-DC90-49D7-8E18-A8E257728B69}" type="parTrans" cxnId="{27730605-98CE-4D1D-9670-DA08C56D9A6D}">
      <dgm:prSet/>
      <dgm:spPr/>
      <dgm:t>
        <a:bodyPr/>
        <a:lstStyle/>
        <a:p>
          <a:endParaRPr lang="en-US"/>
        </a:p>
      </dgm:t>
    </dgm:pt>
    <dgm:pt modelId="{9FF5AFD0-B531-46A0-BDB6-3E7234A8A5D5}" type="sibTrans" cxnId="{27730605-98CE-4D1D-9670-DA08C56D9A6D}">
      <dgm:prSet phldrT="02" phldr="0"/>
      <dgm:spPr/>
      <dgm:t>
        <a:bodyPr/>
        <a:lstStyle/>
        <a:p>
          <a:r>
            <a:rPr lang="en-US"/>
            <a:t>02</a:t>
          </a:r>
        </a:p>
      </dgm:t>
    </dgm:pt>
    <dgm:pt modelId="{817082C5-31F2-4446-A647-482FF25126AB}">
      <dgm:prSet/>
      <dgm:spPr/>
      <dgm:t>
        <a:bodyPr/>
        <a:lstStyle/>
        <a:p>
          <a:r>
            <a:rPr lang="en-US"/>
            <a:t>Service cannot be restarted manually, so fix the growth and max file size (shrink is possible)</a:t>
          </a:r>
        </a:p>
      </dgm:t>
    </dgm:pt>
    <dgm:pt modelId="{58385B9D-27A0-4208-A092-68C56D059DD5}" type="parTrans" cxnId="{36CE59C7-AFFE-4548-B90E-098D281B7039}">
      <dgm:prSet/>
      <dgm:spPr/>
      <dgm:t>
        <a:bodyPr/>
        <a:lstStyle/>
        <a:p>
          <a:endParaRPr lang="en-US"/>
        </a:p>
      </dgm:t>
    </dgm:pt>
    <dgm:pt modelId="{A79D7772-F287-43A1-9CF2-7087D2FB0110}" type="sibTrans" cxnId="{36CE59C7-AFFE-4548-B90E-098D281B7039}">
      <dgm:prSet phldrT="03" phldr="0"/>
      <dgm:spPr/>
      <dgm:t>
        <a:bodyPr/>
        <a:lstStyle/>
        <a:p>
          <a:r>
            <a:rPr lang="en-US"/>
            <a:t>03</a:t>
          </a:r>
        </a:p>
      </dgm:t>
    </dgm:pt>
    <dgm:pt modelId="{E88134B0-14E8-D844-A072-5DB028699F1F}" type="pres">
      <dgm:prSet presAssocID="{DA848DC4-858C-450B-94F3-C16DDD17C218}" presName="Name0" presStyleCnt="0">
        <dgm:presLayoutVars>
          <dgm:animLvl val="lvl"/>
          <dgm:resizeHandles val="exact"/>
        </dgm:presLayoutVars>
      </dgm:prSet>
      <dgm:spPr/>
    </dgm:pt>
    <dgm:pt modelId="{2582B365-B286-7243-8C3B-CD2C8965AF9F}" type="pres">
      <dgm:prSet presAssocID="{AA84BBE9-A38C-4E11-8386-95754287717B}" presName="compositeNode" presStyleCnt="0">
        <dgm:presLayoutVars>
          <dgm:bulletEnabled val="1"/>
        </dgm:presLayoutVars>
      </dgm:prSet>
      <dgm:spPr/>
    </dgm:pt>
    <dgm:pt modelId="{DB3A81DD-86A9-4A4F-9BA2-BC7C1328FD22}" type="pres">
      <dgm:prSet presAssocID="{AA84BBE9-A38C-4E11-8386-95754287717B}" presName="bgRect" presStyleLbl="alignNode1" presStyleIdx="0" presStyleCnt="3"/>
      <dgm:spPr/>
    </dgm:pt>
    <dgm:pt modelId="{91402B85-0AC8-3942-871A-DDB984617E12}" type="pres">
      <dgm:prSet presAssocID="{8F361576-6DE5-4C32-9E6C-BC0CB1369098}" presName="sibTransNodeRect" presStyleLbl="alignNode1" presStyleIdx="0" presStyleCnt="3">
        <dgm:presLayoutVars>
          <dgm:chMax val="0"/>
          <dgm:bulletEnabled val="1"/>
        </dgm:presLayoutVars>
      </dgm:prSet>
      <dgm:spPr/>
    </dgm:pt>
    <dgm:pt modelId="{60F52348-4ACD-004B-93C1-1733FF0AE29D}" type="pres">
      <dgm:prSet presAssocID="{AA84BBE9-A38C-4E11-8386-95754287717B}" presName="nodeRect" presStyleLbl="alignNode1" presStyleIdx="0" presStyleCnt="3">
        <dgm:presLayoutVars>
          <dgm:bulletEnabled val="1"/>
        </dgm:presLayoutVars>
      </dgm:prSet>
      <dgm:spPr/>
    </dgm:pt>
    <dgm:pt modelId="{47B74EDE-C752-8447-B383-87CF34BE9DA9}" type="pres">
      <dgm:prSet presAssocID="{8F361576-6DE5-4C32-9E6C-BC0CB1369098}" presName="sibTrans" presStyleCnt="0"/>
      <dgm:spPr/>
    </dgm:pt>
    <dgm:pt modelId="{7949213E-C658-D048-BE49-8B2841D210E3}" type="pres">
      <dgm:prSet presAssocID="{171CBBB7-6D4A-44A8-8F83-8B7C86E65BDA}" presName="compositeNode" presStyleCnt="0">
        <dgm:presLayoutVars>
          <dgm:bulletEnabled val="1"/>
        </dgm:presLayoutVars>
      </dgm:prSet>
      <dgm:spPr/>
    </dgm:pt>
    <dgm:pt modelId="{5BAFF711-5232-3A43-8C72-496ADA6918E2}" type="pres">
      <dgm:prSet presAssocID="{171CBBB7-6D4A-44A8-8F83-8B7C86E65BDA}" presName="bgRect" presStyleLbl="alignNode1" presStyleIdx="1" presStyleCnt="3"/>
      <dgm:spPr/>
    </dgm:pt>
    <dgm:pt modelId="{BE41B14E-C71D-EF47-8A35-6D349FC6C97D}" type="pres">
      <dgm:prSet presAssocID="{9FF5AFD0-B531-46A0-BDB6-3E7234A8A5D5}" presName="sibTransNodeRect" presStyleLbl="alignNode1" presStyleIdx="1" presStyleCnt="3">
        <dgm:presLayoutVars>
          <dgm:chMax val="0"/>
          <dgm:bulletEnabled val="1"/>
        </dgm:presLayoutVars>
      </dgm:prSet>
      <dgm:spPr/>
    </dgm:pt>
    <dgm:pt modelId="{CEEA8BD3-996D-994F-81E2-F7EF37441021}" type="pres">
      <dgm:prSet presAssocID="{171CBBB7-6D4A-44A8-8F83-8B7C86E65BDA}" presName="nodeRect" presStyleLbl="alignNode1" presStyleIdx="1" presStyleCnt="3">
        <dgm:presLayoutVars>
          <dgm:bulletEnabled val="1"/>
        </dgm:presLayoutVars>
      </dgm:prSet>
      <dgm:spPr/>
    </dgm:pt>
    <dgm:pt modelId="{9BC6B604-0FED-4A45-816E-C6140EB8E415}" type="pres">
      <dgm:prSet presAssocID="{9FF5AFD0-B531-46A0-BDB6-3E7234A8A5D5}" presName="sibTrans" presStyleCnt="0"/>
      <dgm:spPr/>
    </dgm:pt>
    <dgm:pt modelId="{B3373B1F-69E5-4B4F-B02F-F6A847B1B549}" type="pres">
      <dgm:prSet presAssocID="{817082C5-31F2-4446-A647-482FF25126AB}" presName="compositeNode" presStyleCnt="0">
        <dgm:presLayoutVars>
          <dgm:bulletEnabled val="1"/>
        </dgm:presLayoutVars>
      </dgm:prSet>
      <dgm:spPr/>
    </dgm:pt>
    <dgm:pt modelId="{494AA880-F545-5340-B35A-32D3C922B44B}" type="pres">
      <dgm:prSet presAssocID="{817082C5-31F2-4446-A647-482FF25126AB}" presName="bgRect" presStyleLbl="alignNode1" presStyleIdx="2" presStyleCnt="3"/>
      <dgm:spPr/>
    </dgm:pt>
    <dgm:pt modelId="{4BB690A2-AB72-4943-BBEC-AF58BD426A9E}" type="pres">
      <dgm:prSet presAssocID="{A79D7772-F287-43A1-9CF2-7087D2FB0110}" presName="sibTransNodeRect" presStyleLbl="alignNode1" presStyleIdx="2" presStyleCnt="3">
        <dgm:presLayoutVars>
          <dgm:chMax val="0"/>
          <dgm:bulletEnabled val="1"/>
        </dgm:presLayoutVars>
      </dgm:prSet>
      <dgm:spPr/>
    </dgm:pt>
    <dgm:pt modelId="{1170B74D-EA94-B841-8DF4-FEF321B2886C}" type="pres">
      <dgm:prSet presAssocID="{817082C5-31F2-4446-A647-482FF25126AB}" presName="nodeRect" presStyleLbl="alignNode1" presStyleIdx="2" presStyleCnt="3">
        <dgm:presLayoutVars>
          <dgm:bulletEnabled val="1"/>
        </dgm:presLayoutVars>
      </dgm:prSet>
      <dgm:spPr/>
    </dgm:pt>
  </dgm:ptLst>
  <dgm:cxnLst>
    <dgm:cxn modelId="{27730605-98CE-4D1D-9670-DA08C56D9A6D}" srcId="{DA848DC4-858C-450B-94F3-C16DDD17C218}" destId="{171CBBB7-6D4A-44A8-8F83-8B7C86E65BDA}" srcOrd="1" destOrd="0" parTransId="{A318CCB6-DC90-49D7-8E18-A8E257728B69}" sibTransId="{9FF5AFD0-B531-46A0-BDB6-3E7234A8A5D5}"/>
    <dgm:cxn modelId="{2BBCC043-C792-3F4C-880C-327620D46F70}" type="presOf" srcId="{A79D7772-F287-43A1-9CF2-7087D2FB0110}" destId="{4BB690A2-AB72-4943-BBEC-AF58BD426A9E}" srcOrd="0" destOrd="0" presId="urn:microsoft.com/office/officeart/2016/7/layout/LinearBlockProcessNumbered"/>
    <dgm:cxn modelId="{7FB63244-54A3-3249-B872-71EA60E3C950}" type="presOf" srcId="{DA848DC4-858C-450B-94F3-C16DDD17C218}" destId="{E88134B0-14E8-D844-A072-5DB028699F1F}" srcOrd="0" destOrd="0" presId="urn:microsoft.com/office/officeart/2016/7/layout/LinearBlockProcessNumbered"/>
    <dgm:cxn modelId="{9F772265-5E97-9044-88B8-223A74A549A8}" type="presOf" srcId="{817082C5-31F2-4446-A647-482FF25126AB}" destId="{1170B74D-EA94-B841-8DF4-FEF321B2886C}" srcOrd="1" destOrd="0" presId="urn:microsoft.com/office/officeart/2016/7/layout/LinearBlockProcessNumbered"/>
    <dgm:cxn modelId="{33D3854C-526B-4A6A-9653-8663E8AFFFDA}" srcId="{DA848DC4-858C-450B-94F3-C16DDD17C218}" destId="{AA84BBE9-A38C-4E11-8386-95754287717B}" srcOrd="0" destOrd="0" parTransId="{8858FE73-A409-491B-9853-20DABE284239}" sibTransId="{8F361576-6DE5-4C32-9E6C-BC0CB1369098}"/>
    <dgm:cxn modelId="{55180F55-9C27-ED41-ACE1-8940B840F6B1}" type="presOf" srcId="{171CBBB7-6D4A-44A8-8F83-8B7C86E65BDA}" destId="{5BAFF711-5232-3A43-8C72-496ADA6918E2}" srcOrd="0" destOrd="0" presId="urn:microsoft.com/office/officeart/2016/7/layout/LinearBlockProcessNumbered"/>
    <dgm:cxn modelId="{1C20F486-52F3-234F-BA8F-E7E3BA85A22F}" type="presOf" srcId="{171CBBB7-6D4A-44A8-8F83-8B7C86E65BDA}" destId="{CEEA8BD3-996D-994F-81E2-F7EF37441021}" srcOrd="1" destOrd="0" presId="urn:microsoft.com/office/officeart/2016/7/layout/LinearBlockProcessNumbered"/>
    <dgm:cxn modelId="{B64C95BE-DFC6-5F45-8A44-D1913AA4AE26}" type="presOf" srcId="{817082C5-31F2-4446-A647-482FF25126AB}" destId="{494AA880-F545-5340-B35A-32D3C922B44B}" srcOrd="0" destOrd="0" presId="urn:microsoft.com/office/officeart/2016/7/layout/LinearBlockProcessNumbered"/>
    <dgm:cxn modelId="{36CE59C7-AFFE-4548-B90E-098D281B7039}" srcId="{DA848DC4-858C-450B-94F3-C16DDD17C218}" destId="{817082C5-31F2-4446-A647-482FF25126AB}" srcOrd="2" destOrd="0" parTransId="{58385B9D-27A0-4208-A092-68C56D059DD5}" sibTransId="{A79D7772-F287-43A1-9CF2-7087D2FB0110}"/>
    <dgm:cxn modelId="{77C039D6-FE9F-C848-B7B6-ADCEE4E45DFE}" type="presOf" srcId="{AA84BBE9-A38C-4E11-8386-95754287717B}" destId="{60F52348-4ACD-004B-93C1-1733FF0AE29D}" srcOrd="1" destOrd="0" presId="urn:microsoft.com/office/officeart/2016/7/layout/LinearBlockProcessNumbered"/>
    <dgm:cxn modelId="{56CDB4E4-C6E5-9B4A-BA67-3A880BB74F65}" type="presOf" srcId="{AA84BBE9-A38C-4E11-8386-95754287717B}" destId="{DB3A81DD-86A9-4A4F-9BA2-BC7C1328FD22}" srcOrd="0" destOrd="0" presId="urn:microsoft.com/office/officeart/2016/7/layout/LinearBlockProcessNumbered"/>
    <dgm:cxn modelId="{1BEF6BEE-3FAA-F149-A90D-200A8F934081}" type="presOf" srcId="{8F361576-6DE5-4C32-9E6C-BC0CB1369098}" destId="{91402B85-0AC8-3942-871A-DDB984617E12}" srcOrd="0" destOrd="0" presId="urn:microsoft.com/office/officeart/2016/7/layout/LinearBlockProcessNumbered"/>
    <dgm:cxn modelId="{B2D2B2F4-0F25-8144-98DC-B70055A182A2}" type="presOf" srcId="{9FF5AFD0-B531-46A0-BDB6-3E7234A8A5D5}" destId="{BE41B14E-C71D-EF47-8A35-6D349FC6C97D}" srcOrd="0" destOrd="0" presId="urn:microsoft.com/office/officeart/2016/7/layout/LinearBlockProcessNumbered"/>
    <dgm:cxn modelId="{2F64717C-8BAC-8243-BDA9-B29DC255F70C}" type="presParOf" srcId="{E88134B0-14E8-D844-A072-5DB028699F1F}" destId="{2582B365-B286-7243-8C3B-CD2C8965AF9F}" srcOrd="0" destOrd="0" presId="urn:microsoft.com/office/officeart/2016/7/layout/LinearBlockProcessNumbered"/>
    <dgm:cxn modelId="{237DBCBC-E3B1-B34F-B5CD-1917F5577FB3}" type="presParOf" srcId="{2582B365-B286-7243-8C3B-CD2C8965AF9F}" destId="{DB3A81DD-86A9-4A4F-9BA2-BC7C1328FD22}" srcOrd="0" destOrd="0" presId="urn:microsoft.com/office/officeart/2016/7/layout/LinearBlockProcessNumbered"/>
    <dgm:cxn modelId="{ED9E47E4-C88B-CD46-BCB4-98B6FB7EF78F}" type="presParOf" srcId="{2582B365-B286-7243-8C3B-CD2C8965AF9F}" destId="{91402B85-0AC8-3942-871A-DDB984617E12}" srcOrd="1" destOrd="0" presId="urn:microsoft.com/office/officeart/2016/7/layout/LinearBlockProcessNumbered"/>
    <dgm:cxn modelId="{05E63FF0-C89C-B945-84F9-DE434C682184}" type="presParOf" srcId="{2582B365-B286-7243-8C3B-CD2C8965AF9F}" destId="{60F52348-4ACD-004B-93C1-1733FF0AE29D}" srcOrd="2" destOrd="0" presId="urn:microsoft.com/office/officeart/2016/7/layout/LinearBlockProcessNumbered"/>
    <dgm:cxn modelId="{83647193-E99D-F843-A136-78BAE8068876}" type="presParOf" srcId="{E88134B0-14E8-D844-A072-5DB028699F1F}" destId="{47B74EDE-C752-8447-B383-87CF34BE9DA9}" srcOrd="1" destOrd="0" presId="urn:microsoft.com/office/officeart/2016/7/layout/LinearBlockProcessNumbered"/>
    <dgm:cxn modelId="{EE5FFC94-8051-3C4E-9DAA-A1634451A7A4}" type="presParOf" srcId="{E88134B0-14E8-D844-A072-5DB028699F1F}" destId="{7949213E-C658-D048-BE49-8B2841D210E3}" srcOrd="2" destOrd="0" presId="urn:microsoft.com/office/officeart/2016/7/layout/LinearBlockProcessNumbered"/>
    <dgm:cxn modelId="{418CFB1B-D8C5-A445-906A-6F897730B255}" type="presParOf" srcId="{7949213E-C658-D048-BE49-8B2841D210E3}" destId="{5BAFF711-5232-3A43-8C72-496ADA6918E2}" srcOrd="0" destOrd="0" presId="urn:microsoft.com/office/officeart/2016/7/layout/LinearBlockProcessNumbered"/>
    <dgm:cxn modelId="{A64A9242-5192-5845-9D40-B68B2E343183}" type="presParOf" srcId="{7949213E-C658-D048-BE49-8B2841D210E3}" destId="{BE41B14E-C71D-EF47-8A35-6D349FC6C97D}" srcOrd="1" destOrd="0" presId="urn:microsoft.com/office/officeart/2016/7/layout/LinearBlockProcessNumbered"/>
    <dgm:cxn modelId="{8CBA7668-90C6-194E-AFD2-C62409201052}" type="presParOf" srcId="{7949213E-C658-D048-BE49-8B2841D210E3}" destId="{CEEA8BD3-996D-994F-81E2-F7EF37441021}" srcOrd="2" destOrd="0" presId="urn:microsoft.com/office/officeart/2016/7/layout/LinearBlockProcessNumbered"/>
    <dgm:cxn modelId="{F9D979EE-391C-E848-98E4-CFCE94B291AE}" type="presParOf" srcId="{E88134B0-14E8-D844-A072-5DB028699F1F}" destId="{9BC6B604-0FED-4A45-816E-C6140EB8E415}" srcOrd="3" destOrd="0" presId="urn:microsoft.com/office/officeart/2016/7/layout/LinearBlockProcessNumbered"/>
    <dgm:cxn modelId="{331538BA-DCBE-514E-9FB7-5A28382949C8}" type="presParOf" srcId="{E88134B0-14E8-D844-A072-5DB028699F1F}" destId="{B3373B1F-69E5-4B4F-B02F-F6A847B1B549}" srcOrd="4" destOrd="0" presId="urn:microsoft.com/office/officeart/2016/7/layout/LinearBlockProcessNumbered"/>
    <dgm:cxn modelId="{1CC87EF2-B4A3-F548-AE26-2A691D9738F8}" type="presParOf" srcId="{B3373B1F-69E5-4B4F-B02F-F6A847B1B549}" destId="{494AA880-F545-5340-B35A-32D3C922B44B}" srcOrd="0" destOrd="0" presId="urn:microsoft.com/office/officeart/2016/7/layout/LinearBlockProcessNumbered"/>
    <dgm:cxn modelId="{799978A1-F37C-3B49-96AF-BEEFC05AA2E8}" type="presParOf" srcId="{B3373B1F-69E5-4B4F-B02F-F6A847B1B549}" destId="{4BB690A2-AB72-4943-BBEC-AF58BD426A9E}" srcOrd="1" destOrd="0" presId="urn:microsoft.com/office/officeart/2016/7/layout/LinearBlockProcessNumbered"/>
    <dgm:cxn modelId="{08086B4F-E534-D94A-8256-666A8527A869}" type="presParOf" srcId="{B3373B1F-69E5-4B4F-B02F-F6A847B1B549}" destId="{1170B74D-EA94-B841-8DF4-FEF321B2886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98560-792D-4E59-BD93-F23356F285D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AC563701-BDEF-482D-B6EC-487268150AEF}">
      <dgm:prSet/>
      <dgm:spPr/>
      <dgm:t>
        <a:bodyPr/>
        <a:lstStyle/>
        <a:p>
          <a:r>
            <a:rPr lang="en-US"/>
            <a:t>High Availability is handled behind the scenes automatically</a:t>
          </a:r>
        </a:p>
      </dgm:t>
    </dgm:pt>
    <dgm:pt modelId="{E58830A5-00D0-4A37-B744-36FC140F6193}" type="parTrans" cxnId="{A9872EE9-E68E-42E2-881A-44646486A993}">
      <dgm:prSet/>
      <dgm:spPr/>
      <dgm:t>
        <a:bodyPr/>
        <a:lstStyle/>
        <a:p>
          <a:endParaRPr lang="en-US"/>
        </a:p>
      </dgm:t>
    </dgm:pt>
    <dgm:pt modelId="{CF9DCB2D-8182-4FE6-99B4-0551B8D73B86}" type="sibTrans" cxnId="{A9872EE9-E68E-42E2-881A-44646486A993}">
      <dgm:prSet/>
      <dgm:spPr/>
      <dgm:t>
        <a:bodyPr/>
        <a:lstStyle/>
        <a:p>
          <a:endParaRPr lang="en-US"/>
        </a:p>
      </dgm:t>
    </dgm:pt>
    <dgm:pt modelId="{DF862401-11A3-4D90-BE38-3BCD363D6A3A}">
      <dgm:prSet/>
      <dgm:spPr/>
      <dgm:t>
        <a:bodyPr/>
        <a:lstStyle/>
        <a:p>
          <a:r>
            <a:rPr lang="en-US"/>
            <a:t>For General Purpose there is a two-node Availability Group</a:t>
          </a:r>
        </a:p>
      </dgm:t>
    </dgm:pt>
    <dgm:pt modelId="{9AD970DA-9EC3-48D3-9BA9-1DD818F26D32}" type="parTrans" cxnId="{87F0E25E-A2F5-4B70-8D97-E893A9C90C96}">
      <dgm:prSet/>
      <dgm:spPr/>
      <dgm:t>
        <a:bodyPr/>
        <a:lstStyle/>
        <a:p>
          <a:endParaRPr lang="en-US"/>
        </a:p>
      </dgm:t>
    </dgm:pt>
    <dgm:pt modelId="{D39F3A72-1AFE-4ACE-90EE-657B68DF12F2}" type="sibTrans" cxnId="{87F0E25E-A2F5-4B70-8D97-E893A9C90C96}">
      <dgm:prSet/>
      <dgm:spPr/>
      <dgm:t>
        <a:bodyPr/>
        <a:lstStyle/>
        <a:p>
          <a:endParaRPr lang="en-US"/>
        </a:p>
      </dgm:t>
    </dgm:pt>
    <dgm:pt modelId="{C64AE891-B02A-4EA2-A08B-E9236BF70A17}">
      <dgm:prSet/>
      <dgm:spPr/>
      <dgm:t>
        <a:bodyPr/>
        <a:lstStyle/>
        <a:p>
          <a:r>
            <a:rPr lang="en-US"/>
            <a:t>The secondary is non-readable</a:t>
          </a:r>
        </a:p>
      </dgm:t>
    </dgm:pt>
    <dgm:pt modelId="{F41214B1-B76E-4167-A141-88506E0BB269}" type="parTrans" cxnId="{2B4A6A9E-C457-411A-9AB0-F6D0731DE68D}">
      <dgm:prSet/>
      <dgm:spPr/>
      <dgm:t>
        <a:bodyPr/>
        <a:lstStyle/>
        <a:p>
          <a:endParaRPr lang="en-US"/>
        </a:p>
      </dgm:t>
    </dgm:pt>
    <dgm:pt modelId="{8AA9E532-CFE0-44D8-8D1D-565EF3BD0080}" type="sibTrans" cxnId="{2B4A6A9E-C457-411A-9AB0-F6D0731DE68D}">
      <dgm:prSet/>
      <dgm:spPr/>
      <dgm:t>
        <a:bodyPr/>
        <a:lstStyle/>
        <a:p>
          <a:endParaRPr lang="en-US"/>
        </a:p>
      </dgm:t>
    </dgm:pt>
    <dgm:pt modelId="{492BE0E0-8685-44B0-B59C-BDFA25FCEF00}">
      <dgm:prSet/>
      <dgm:spPr/>
      <dgm:t>
        <a:bodyPr/>
        <a:lstStyle/>
        <a:p>
          <a:r>
            <a:rPr lang="en-US"/>
            <a:t>For Business Critical there is a three-node Availability Group</a:t>
          </a:r>
        </a:p>
      </dgm:t>
    </dgm:pt>
    <dgm:pt modelId="{32F2C388-D076-4B13-8215-704CEF44273A}" type="parTrans" cxnId="{2106C068-10B7-4E59-8FAE-B05A264E4588}">
      <dgm:prSet/>
      <dgm:spPr/>
      <dgm:t>
        <a:bodyPr/>
        <a:lstStyle/>
        <a:p>
          <a:endParaRPr lang="en-US"/>
        </a:p>
      </dgm:t>
    </dgm:pt>
    <dgm:pt modelId="{811CD33F-2E9B-4E12-9697-BACACE463A4C}" type="sibTrans" cxnId="{2106C068-10B7-4E59-8FAE-B05A264E4588}">
      <dgm:prSet/>
      <dgm:spPr/>
      <dgm:t>
        <a:bodyPr/>
        <a:lstStyle/>
        <a:p>
          <a:endParaRPr lang="en-US"/>
        </a:p>
      </dgm:t>
    </dgm:pt>
    <dgm:pt modelId="{63466349-3661-48D5-9664-6D87C3A6FF2D}">
      <dgm:prSet/>
      <dgm:spPr/>
      <dgm:t>
        <a:bodyPr/>
        <a:lstStyle/>
        <a:p>
          <a:r>
            <a:rPr lang="en-US"/>
            <a:t>One secondary is readable and the other is non-readable</a:t>
          </a:r>
        </a:p>
      </dgm:t>
    </dgm:pt>
    <dgm:pt modelId="{44AAFF3B-CFEA-40D1-A519-62CCB3B1A928}" type="parTrans" cxnId="{D2D00BFB-FF18-420F-9B99-B7FE94A20230}">
      <dgm:prSet/>
      <dgm:spPr/>
      <dgm:t>
        <a:bodyPr/>
        <a:lstStyle/>
        <a:p>
          <a:endParaRPr lang="en-US"/>
        </a:p>
      </dgm:t>
    </dgm:pt>
    <dgm:pt modelId="{0983E4AF-D621-46BD-8303-782AF8CC620B}" type="sibTrans" cxnId="{D2D00BFB-FF18-420F-9B99-B7FE94A20230}">
      <dgm:prSet/>
      <dgm:spPr/>
      <dgm:t>
        <a:bodyPr/>
        <a:lstStyle/>
        <a:p>
          <a:endParaRPr lang="en-US"/>
        </a:p>
      </dgm:t>
    </dgm:pt>
    <dgm:pt modelId="{CED60F4C-4150-4802-804B-2F2837F13171}">
      <dgm:prSet/>
      <dgm:spPr/>
      <dgm:t>
        <a:bodyPr/>
        <a:lstStyle/>
        <a:p>
          <a:r>
            <a:rPr lang="en-US"/>
            <a:t>Transactional replication from on-premises to Managed Instance and Managed Instance to on-premises is supported</a:t>
          </a:r>
        </a:p>
      </dgm:t>
    </dgm:pt>
    <dgm:pt modelId="{34F7089D-6D1D-4573-B7B5-0866588F985D}" type="parTrans" cxnId="{EF9F1B39-B034-4ECF-99B1-696AC7CBAD7D}">
      <dgm:prSet/>
      <dgm:spPr/>
      <dgm:t>
        <a:bodyPr/>
        <a:lstStyle/>
        <a:p>
          <a:endParaRPr lang="en-US"/>
        </a:p>
      </dgm:t>
    </dgm:pt>
    <dgm:pt modelId="{4EFE8B48-03B0-4BF4-9DA6-C2E7EC50540C}" type="sibTrans" cxnId="{EF9F1B39-B034-4ECF-99B1-696AC7CBAD7D}">
      <dgm:prSet/>
      <dgm:spPr/>
      <dgm:t>
        <a:bodyPr/>
        <a:lstStyle/>
        <a:p>
          <a:endParaRPr lang="en-US"/>
        </a:p>
      </dgm:t>
    </dgm:pt>
    <dgm:pt modelId="{4F0CF21F-2363-4FF1-8BEC-EC6523306295}">
      <dgm:prSet/>
      <dgm:spPr/>
      <dgm:t>
        <a:bodyPr/>
        <a:lstStyle/>
        <a:p>
          <a:r>
            <a:rPr lang="en-US"/>
            <a:t>Log shipping, DB mirroring and Availability Group cannot target a Managed Instance</a:t>
          </a:r>
        </a:p>
      </dgm:t>
    </dgm:pt>
    <dgm:pt modelId="{975884DA-6734-4CF4-8454-6CA0DAF79876}" type="parTrans" cxnId="{5C09E517-F3C5-4DF0-85EB-AC426D0219F4}">
      <dgm:prSet/>
      <dgm:spPr/>
      <dgm:t>
        <a:bodyPr/>
        <a:lstStyle/>
        <a:p>
          <a:endParaRPr lang="en-US"/>
        </a:p>
      </dgm:t>
    </dgm:pt>
    <dgm:pt modelId="{EE77257E-1FB4-4368-BA36-13D44C265535}" type="sibTrans" cxnId="{5C09E517-F3C5-4DF0-85EB-AC426D0219F4}">
      <dgm:prSet/>
      <dgm:spPr/>
      <dgm:t>
        <a:bodyPr/>
        <a:lstStyle/>
        <a:p>
          <a:endParaRPr lang="en-US"/>
        </a:p>
      </dgm:t>
    </dgm:pt>
    <dgm:pt modelId="{76A999F4-B91A-584B-8DE6-03516C822480}" type="pres">
      <dgm:prSet presAssocID="{4DC98560-792D-4E59-BD93-F23356F285D0}" presName="Name0" presStyleCnt="0">
        <dgm:presLayoutVars>
          <dgm:dir/>
          <dgm:resizeHandles val="exact"/>
        </dgm:presLayoutVars>
      </dgm:prSet>
      <dgm:spPr/>
    </dgm:pt>
    <dgm:pt modelId="{884F47D3-3B2C-CF4E-8476-E58E552F90DB}" type="pres">
      <dgm:prSet presAssocID="{AC563701-BDEF-482D-B6EC-487268150AEF}" presName="node" presStyleLbl="node1" presStyleIdx="0" presStyleCnt="5">
        <dgm:presLayoutVars>
          <dgm:bulletEnabled val="1"/>
        </dgm:presLayoutVars>
      </dgm:prSet>
      <dgm:spPr/>
    </dgm:pt>
    <dgm:pt modelId="{B317D804-FC67-8B4C-AD3C-35CE8F0E76C6}" type="pres">
      <dgm:prSet presAssocID="{CF9DCB2D-8182-4FE6-99B4-0551B8D73B86}" presName="sibTrans" presStyleLbl="sibTrans1D1" presStyleIdx="0" presStyleCnt="4"/>
      <dgm:spPr/>
    </dgm:pt>
    <dgm:pt modelId="{29BD2964-1073-5240-BE01-3EB852C50418}" type="pres">
      <dgm:prSet presAssocID="{CF9DCB2D-8182-4FE6-99B4-0551B8D73B86}" presName="connectorText" presStyleLbl="sibTrans1D1" presStyleIdx="0" presStyleCnt="4"/>
      <dgm:spPr/>
    </dgm:pt>
    <dgm:pt modelId="{E520C9F3-468B-3F4D-A2C9-49BE48EE9547}" type="pres">
      <dgm:prSet presAssocID="{DF862401-11A3-4D90-BE38-3BCD363D6A3A}" presName="node" presStyleLbl="node1" presStyleIdx="1" presStyleCnt="5">
        <dgm:presLayoutVars>
          <dgm:bulletEnabled val="1"/>
        </dgm:presLayoutVars>
      </dgm:prSet>
      <dgm:spPr/>
    </dgm:pt>
    <dgm:pt modelId="{A409D261-126D-4049-9792-9D72C7205D7A}" type="pres">
      <dgm:prSet presAssocID="{D39F3A72-1AFE-4ACE-90EE-657B68DF12F2}" presName="sibTrans" presStyleLbl="sibTrans1D1" presStyleIdx="1" presStyleCnt="4"/>
      <dgm:spPr/>
    </dgm:pt>
    <dgm:pt modelId="{236447B0-E184-FC4C-8CE3-C5113712173B}" type="pres">
      <dgm:prSet presAssocID="{D39F3A72-1AFE-4ACE-90EE-657B68DF12F2}" presName="connectorText" presStyleLbl="sibTrans1D1" presStyleIdx="1" presStyleCnt="4"/>
      <dgm:spPr/>
    </dgm:pt>
    <dgm:pt modelId="{29BC4226-7E90-224D-949E-39ADFE27831D}" type="pres">
      <dgm:prSet presAssocID="{492BE0E0-8685-44B0-B59C-BDFA25FCEF00}" presName="node" presStyleLbl="node1" presStyleIdx="2" presStyleCnt="5">
        <dgm:presLayoutVars>
          <dgm:bulletEnabled val="1"/>
        </dgm:presLayoutVars>
      </dgm:prSet>
      <dgm:spPr/>
    </dgm:pt>
    <dgm:pt modelId="{043F1C78-98BB-8446-8CE2-AA773F6C6117}" type="pres">
      <dgm:prSet presAssocID="{811CD33F-2E9B-4E12-9697-BACACE463A4C}" presName="sibTrans" presStyleLbl="sibTrans1D1" presStyleIdx="2" presStyleCnt="4"/>
      <dgm:spPr/>
    </dgm:pt>
    <dgm:pt modelId="{DB0C011D-B590-9F4C-BEA7-56B4C1C99611}" type="pres">
      <dgm:prSet presAssocID="{811CD33F-2E9B-4E12-9697-BACACE463A4C}" presName="connectorText" presStyleLbl="sibTrans1D1" presStyleIdx="2" presStyleCnt="4"/>
      <dgm:spPr/>
    </dgm:pt>
    <dgm:pt modelId="{381D60A2-6A35-6449-ACF6-F7F4510A5246}" type="pres">
      <dgm:prSet presAssocID="{CED60F4C-4150-4802-804B-2F2837F13171}" presName="node" presStyleLbl="node1" presStyleIdx="3" presStyleCnt="5">
        <dgm:presLayoutVars>
          <dgm:bulletEnabled val="1"/>
        </dgm:presLayoutVars>
      </dgm:prSet>
      <dgm:spPr/>
    </dgm:pt>
    <dgm:pt modelId="{5557439C-570D-7B4E-A5E1-8AC3C64211DB}" type="pres">
      <dgm:prSet presAssocID="{4EFE8B48-03B0-4BF4-9DA6-C2E7EC50540C}" presName="sibTrans" presStyleLbl="sibTrans1D1" presStyleIdx="3" presStyleCnt="4"/>
      <dgm:spPr/>
    </dgm:pt>
    <dgm:pt modelId="{8B6B0588-0CED-844F-A682-CF282A3C2CEE}" type="pres">
      <dgm:prSet presAssocID="{4EFE8B48-03B0-4BF4-9DA6-C2E7EC50540C}" presName="connectorText" presStyleLbl="sibTrans1D1" presStyleIdx="3" presStyleCnt="4"/>
      <dgm:spPr/>
    </dgm:pt>
    <dgm:pt modelId="{ECEE02BF-8DB7-D341-BA08-251D90DC0CE8}" type="pres">
      <dgm:prSet presAssocID="{4F0CF21F-2363-4FF1-8BEC-EC6523306295}" presName="node" presStyleLbl="node1" presStyleIdx="4" presStyleCnt="5">
        <dgm:presLayoutVars>
          <dgm:bulletEnabled val="1"/>
        </dgm:presLayoutVars>
      </dgm:prSet>
      <dgm:spPr/>
    </dgm:pt>
  </dgm:ptLst>
  <dgm:cxnLst>
    <dgm:cxn modelId="{354B5F0F-96D8-A24E-8181-D62AA21381AB}" type="presOf" srcId="{63466349-3661-48D5-9664-6D87C3A6FF2D}" destId="{29BC4226-7E90-224D-949E-39ADFE27831D}" srcOrd="0" destOrd="1" presId="urn:microsoft.com/office/officeart/2016/7/layout/RepeatingBendingProcessNew"/>
    <dgm:cxn modelId="{5C09E517-F3C5-4DF0-85EB-AC426D0219F4}" srcId="{4DC98560-792D-4E59-BD93-F23356F285D0}" destId="{4F0CF21F-2363-4FF1-8BEC-EC6523306295}" srcOrd="4" destOrd="0" parTransId="{975884DA-6734-4CF4-8454-6CA0DAF79876}" sibTransId="{EE77257E-1FB4-4368-BA36-13D44C265535}"/>
    <dgm:cxn modelId="{AD794C20-BE75-814D-BF27-61654DC3A4FD}" type="presOf" srcId="{4EFE8B48-03B0-4BF4-9DA6-C2E7EC50540C}" destId="{5557439C-570D-7B4E-A5E1-8AC3C64211DB}" srcOrd="0" destOrd="0" presId="urn:microsoft.com/office/officeart/2016/7/layout/RepeatingBendingProcessNew"/>
    <dgm:cxn modelId="{5F1B4F2B-BB20-E54D-9938-1BB4E2FB4C07}" type="presOf" srcId="{C64AE891-B02A-4EA2-A08B-E9236BF70A17}" destId="{E520C9F3-468B-3F4D-A2C9-49BE48EE9547}" srcOrd="0" destOrd="1" presId="urn:microsoft.com/office/officeart/2016/7/layout/RepeatingBendingProcessNew"/>
    <dgm:cxn modelId="{1509A835-37B0-9942-891B-D9DCC1E57D17}" type="presOf" srcId="{811CD33F-2E9B-4E12-9697-BACACE463A4C}" destId="{DB0C011D-B590-9F4C-BEA7-56B4C1C99611}" srcOrd="1" destOrd="0" presId="urn:microsoft.com/office/officeart/2016/7/layout/RepeatingBendingProcessNew"/>
    <dgm:cxn modelId="{EF9F1B39-B034-4ECF-99B1-696AC7CBAD7D}" srcId="{4DC98560-792D-4E59-BD93-F23356F285D0}" destId="{CED60F4C-4150-4802-804B-2F2837F13171}" srcOrd="3" destOrd="0" parTransId="{34F7089D-6D1D-4573-B7B5-0866588F985D}" sibTransId="{4EFE8B48-03B0-4BF4-9DA6-C2E7EC50540C}"/>
    <dgm:cxn modelId="{16AFD35D-6F76-CB43-AF26-5E3105675CC2}" type="presOf" srcId="{D39F3A72-1AFE-4ACE-90EE-657B68DF12F2}" destId="{236447B0-E184-FC4C-8CE3-C5113712173B}" srcOrd="1" destOrd="0" presId="urn:microsoft.com/office/officeart/2016/7/layout/RepeatingBendingProcessNew"/>
    <dgm:cxn modelId="{87F0E25E-A2F5-4B70-8D97-E893A9C90C96}" srcId="{4DC98560-792D-4E59-BD93-F23356F285D0}" destId="{DF862401-11A3-4D90-BE38-3BCD363D6A3A}" srcOrd="1" destOrd="0" parTransId="{9AD970DA-9EC3-48D3-9BA9-1DD818F26D32}" sibTransId="{D39F3A72-1AFE-4ACE-90EE-657B68DF12F2}"/>
    <dgm:cxn modelId="{2106C068-10B7-4E59-8FAE-B05A264E4588}" srcId="{4DC98560-792D-4E59-BD93-F23356F285D0}" destId="{492BE0E0-8685-44B0-B59C-BDFA25FCEF00}" srcOrd="2" destOrd="0" parTransId="{32F2C388-D076-4B13-8215-704CEF44273A}" sibTransId="{811CD33F-2E9B-4E12-9697-BACACE463A4C}"/>
    <dgm:cxn modelId="{FF523E6B-E199-4C49-99F8-E120A9E10835}" type="presOf" srcId="{CF9DCB2D-8182-4FE6-99B4-0551B8D73B86}" destId="{B317D804-FC67-8B4C-AD3C-35CE8F0E76C6}" srcOrd="0" destOrd="0" presId="urn:microsoft.com/office/officeart/2016/7/layout/RepeatingBendingProcessNew"/>
    <dgm:cxn modelId="{E5024870-1BAE-7045-9366-05DA75EEC1D5}" type="presOf" srcId="{492BE0E0-8685-44B0-B59C-BDFA25FCEF00}" destId="{29BC4226-7E90-224D-949E-39ADFE27831D}" srcOrd="0" destOrd="0" presId="urn:microsoft.com/office/officeart/2016/7/layout/RepeatingBendingProcessNew"/>
    <dgm:cxn modelId="{52840051-D1C1-D94D-8B47-CCCFC2C542C8}" type="presOf" srcId="{CF9DCB2D-8182-4FE6-99B4-0551B8D73B86}" destId="{29BD2964-1073-5240-BE01-3EB852C50418}" srcOrd="1" destOrd="0" presId="urn:microsoft.com/office/officeart/2016/7/layout/RepeatingBendingProcessNew"/>
    <dgm:cxn modelId="{818D5092-C329-A649-9EFA-7A7BD975660A}" type="presOf" srcId="{AC563701-BDEF-482D-B6EC-487268150AEF}" destId="{884F47D3-3B2C-CF4E-8476-E58E552F90DB}" srcOrd="0" destOrd="0" presId="urn:microsoft.com/office/officeart/2016/7/layout/RepeatingBendingProcessNew"/>
    <dgm:cxn modelId="{2B4A6A9E-C457-411A-9AB0-F6D0731DE68D}" srcId="{DF862401-11A3-4D90-BE38-3BCD363D6A3A}" destId="{C64AE891-B02A-4EA2-A08B-E9236BF70A17}" srcOrd="0" destOrd="0" parTransId="{F41214B1-B76E-4167-A141-88506E0BB269}" sibTransId="{8AA9E532-CFE0-44D8-8D1D-565EF3BD0080}"/>
    <dgm:cxn modelId="{854EF0BD-669D-BD4F-A9EC-D943DA08934F}" type="presOf" srcId="{4DC98560-792D-4E59-BD93-F23356F285D0}" destId="{76A999F4-B91A-584B-8DE6-03516C822480}" srcOrd="0" destOrd="0" presId="urn:microsoft.com/office/officeart/2016/7/layout/RepeatingBendingProcessNew"/>
    <dgm:cxn modelId="{8D4BF4BE-0922-CF4B-8D05-B8FE6654D7AF}" type="presOf" srcId="{CED60F4C-4150-4802-804B-2F2837F13171}" destId="{381D60A2-6A35-6449-ACF6-F7F4510A5246}" srcOrd="0" destOrd="0" presId="urn:microsoft.com/office/officeart/2016/7/layout/RepeatingBendingProcessNew"/>
    <dgm:cxn modelId="{CCF6BEC8-EDA1-AA43-BAB7-0AAB68A33EF2}" type="presOf" srcId="{DF862401-11A3-4D90-BE38-3BCD363D6A3A}" destId="{E520C9F3-468B-3F4D-A2C9-49BE48EE9547}" srcOrd="0" destOrd="0" presId="urn:microsoft.com/office/officeart/2016/7/layout/RepeatingBendingProcessNew"/>
    <dgm:cxn modelId="{81C633D2-2B2F-964D-B15B-FC7B188C4399}" type="presOf" srcId="{4F0CF21F-2363-4FF1-8BEC-EC6523306295}" destId="{ECEE02BF-8DB7-D341-BA08-251D90DC0CE8}" srcOrd="0" destOrd="0" presId="urn:microsoft.com/office/officeart/2016/7/layout/RepeatingBendingProcessNew"/>
    <dgm:cxn modelId="{51911CDB-D8F2-3545-851D-3FB9CDF73A77}" type="presOf" srcId="{4EFE8B48-03B0-4BF4-9DA6-C2E7EC50540C}" destId="{8B6B0588-0CED-844F-A682-CF282A3C2CEE}" srcOrd="1" destOrd="0" presId="urn:microsoft.com/office/officeart/2016/7/layout/RepeatingBendingProcessNew"/>
    <dgm:cxn modelId="{66D107DF-D79B-A346-9155-8195A85321FC}" type="presOf" srcId="{D39F3A72-1AFE-4ACE-90EE-657B68DF12F2}" destId="{A409D261-126D-4049-9792-9D72C7205D7A}" srcOrd="0" destOrd="0" presId="urn:microsoft.com/office/officeart/2016/7/layout/RepeatingBendingProcessNew"/>
    <dgm:cxn modelId="{A9872EE9-E68E-42E2-881A-44646486A993}" srcId="{4DC98560-792D-4E59-BD93-F23356F285D0}" destId="{AC563701-BDEF-482D-B6EC-487268150AEF}" srcOrd="0" destOrd="0" parTransId="{E58830A5-00D0-4A37-B744-36FC140F6193}" sibTransId="{CF9DCB2D-8182-4FE6-99B4-0551B8D73B86}"/>
    <dgm:cxn modelId="{D2D00BFB-FF18-420F-9B99-B7FE94A20230}" srcId="{492BE0E0-8685-44B0-B59C-BDFA25FCEF00}" destId="{63466349-3661-48D5-9664-6D87C3A6FF2D}" srcOrd="0" destOrd="0" parTransId="{44AAFF3B-CFEA-40D1-A519-62CCB3B1A928}" sibTransId="{0983E4AF-D621-46BD-8303-782AF8CC620B}"/>
    <dgm:cxn modelId="{80D7ACFC-EFAA-DA4B-BB03-F0E03386298B}" type="presOf" srcId="{811CD33F-2E9B-4E12-9697-BACACE463A4C}" destId="{043F1C78-98BB-8446-8CE2-AA773F6C6117}" srcOrd="0" destOrd="0" presId="urn:microsoft.com/office/officeart/2016/7/layout/RepeatingBendingProcessNew"/>
    <dgm:cxn modelId="{D0C3C0A8-D36F-724A-B866-422993F6D3C9}" type="presParOf" srcId="{76A999F4-B91A-584B-8DE6-03516C822480}" destId="{884F47D3-3B2C-CF4E-8476-E58E552F90DB}" srcOrd="0" destOrd="0" presId="urn:microsoft.com/office/officeart/2016/7/layout/RepeatingBendingProcessNew"/>
    <dgm:cxn modelId="{2DA26B91-C165-754C-BB42-0E9533D4B339}" type="presParOf" srcId="{76A999F4-B91A-584B-8DE6-03516C822480}" destId="{B317D804-FC67-8B4C-AD3C-35CE8F0E76C6}" srcOrd="1" destOrd="0" presId="urn:microsoft.com/office/officeart/2016/7/layout/RepeatingBendingProcessNew"/>
    <dgm:cxn modelId="{90D167C5-AD79-7A48-A37B-285451F549F6}" type="presParOf" srcId="{B317D804-FC67-8B4C-AD3C-35CE8F0E76C6}" destId="{29BD2964-1073-5240-BE01-3EB852C50418}" srcOrd="0" destOrd="0" presId="urn:microsoft.com/office/officeart/2016/7/layout/RepeatingBendingProcessNew"/>
    <dgm:cxn modelId="{50C4F2E7-1263-FE47-97A4-61414F80D020}" type="presParOf" srcId="{76A999F4-B91A-584B-8DE6-03516C822480}" destId="{E520C9F3-468B-3F4D-A2C9-49BE48EE9547}" srcOrd="2" destOrd="0" presId="urn:microsoft.com/office/officeart/2016/7/layout/RepeatingBendingProcessNew"/>
    <dgm:cxn modelId="{68433B08-5934-8849-BE25-1E2A788553F1}" type="presParOf" srcId="{76A999F4-B91A-584B-8DE6-03516C822480}" destId="{A409D261-126D-4049-9792-9D72C7205D7A}" srcOrd="3" destOrd="0" presId="urn:microsoft.com/office/officeart/2016/7/layout/RepeatingBendingProcessNew"/>
    <dgm:cxn modelId="{13B15EE0-5704-9741-908C-D8B31ECF87C1}" type="presParOf" srcId="{A409D261-126D-4049-9792-9D72C7205D7A}" destId="{236447B0-E184-FC4C-8CE3-C5113712173B}" srcOrd="0" destOrd="0" presId="urn:microsoft.com/office/officeart/2016/7/layout/RepeatingBendingProcessNew"/>
    <dgm:cxn modelId="{53265B04-7BEA-5444-8EB9-64822D4D3490}" type="presParOf" srcId="{76A999F4-B91A-584B-8DE6-03516C822480}" destId="{29BC4226-7E90-224D-949E-39ADFE27831D}" srcOrd="4" destOrd="0" presId="urn:microsoft.com/office/officeart/2016/7/layout/RepeatingBendingProcessNew"/>
    <dgm:cxn modelId="{FABF1300-57FA-2541-AC27-B3585B7AF410}" type="presParOf" srcId="{76A999F4-B91A-584B-8DE6-03516C822480}" destId="{043F1C78-98BB-8446-8CE2-AA773F6C6117}" srcOrd="5" destOrd="0" presId="urn:microsoft.com/office/officeart/2016/7/layout/RepeatingBendingProcessNew"/>
    <dgm:cxn modelId="{47890EF3-CCD6-614F-ADAE-952376DF9C24}" type="presParOf" srcId="{043F1C78-98BB-8446-8CE2-AA773F6C6117}" destId="{DB0C011D-B590-9F4C-BEA7-56B4C1C99611}" srcOrd="0" destOrd="0" presId="urn:microsoft.com/office/officeart/2016/7/layout/RepeatingBendingProcessNew"/>
    <dgm:cxn modelId="{CB79FEF6-F53B-1E40-98C8-92823417E805}" type="presParOf" srcId="{76A999F4-B91A-584B-8DE6-03516C822480}" destId="{381D60A2-6A35-6449-ACF6-F7F4510A5246}" srcOrd="6" destOrd="0" presId="urn:microsoft.com/office/officeart/2016/7/layout/RepeatingBendingProcessNew"/>
    <dgm:cxn modelId="{6F338FA1-999B-7244-807D-B7E2D779DEFD}" type="presParOf" srcId="{76A999F4-B91A-584B-8DE6-03516C822480}" destId="{5557439C-570D-7B4E-A5E1-8AC3C64211DB}" srcOrd="7" destOrd="0" presId="urn:microsoft.com/office/officeart/2016/7/layout/RepeatingBendingProcessNew"/>
    <dgm:cxn modelId="{58370DB8-F74D-1348-AA59-EBFAF28ED473}" type="presParOf" srcId="{5557439C-570D-7B4E-A5E1-8AC3C64211DB}" destId="{8B6B0588-0CED-844F-A682-CF282A3C2CEE}" srcOrd="0" destOrd="0" presId="urn:microsoft.com/office/officeart/2016/7/layout/RepeatingBendingProcessNew"/>
    <dgm:cxn modelId="{5DB64386-A867-804D-894F-6F3A4D495ECB}" type="presParOf" srcId="{76A999F4-B91A-584B-8DE6-03516C822480}" destId="{ECEE02BF-8DB7-D341-BA08-251D90DC0CE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D4194-7A87-4B76-BE2A-6EB38FDB664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CC8366B-140D-448C-A9E6-B0D97EE194BA}">
      <dgm:prSet/>
      <dgm:spPr/>
      <dgm:t>
        <a:bodyPr/>
        <a:lstStyle/>
        <a:p>
          <a:r>
            <a:rPr lang="en-US"/>
            <a:t>Performing an upscale/downscale operation can cause a loss of connectivity to the Managed Instance</a:t>
          </a:r>
        </a:p>
      </dgm:t>
    </dgm:pt>
    <dgm:pt modelId="{B1CCF37E-0EC3-431F-9671-488E280CC25E}" type="parTrans" cxnId="{89B89DEF-7512-4937-B640-790EDF5428B1}">
      <dgm:prSet/>
      <dgm:spPr/>
      <dgm:t>
        <a:bodyPr/>
        <a:lstStyle/>
        <a:p>
          <a:endParaRPr lang="en-US"/>
        </a:p>
      </dgm:t>
    </dgm:pt>
    <dgm:pt modelId="{87C40B3D-EF94-4D35-B935-9B0F36EB015D}" type="sibTrans" cxnId="{89B89DEF-7512-4937-B640-790EDF5428B1}">
      <dgm:prSet/>
      <dgm:spPr/>
      <dgm:t>
        <a:bodyPr/>
        <a:lstStyle/>
        <a:p>
          <a:endParaRPr lang="en-US"/>
        </a:p>
      </dgm:t>
    </dgm:pt>
    <dgm:pt modelId="{DDD2DE6F-0AE4-4503-AAAA-85DD72330E65}">
      <dgm:prSet/>
      <dgm:spPr/>
      <dgm:t>
        <a:bodyPr/>
        <a:lstStyle/>
        <a:p>
          <a:r>
            <a:rPr lang="en-US"/>
            <a:t>Same as for Azure SQL Database</a:t>
          </a:r>
        </a:p>
      </dgm:t>
    </dgm:pt>
    <dgm:pt modelId="{C665BD0F-F4B9-4EA1-A820-5B17AC48E317}" type="parTrans" cxnId="{02792F02-BD0C-4763-B56F-FDA9E161DF8F}">
      <dgm:prSet/>
      <dgm:spPr/>
      <dgm:t>
        <a:bodyPr/>
        <a:lstStyle/>
        <a:p>
          <a:endParaRPr lang="en-US"/>
        </a:p>
      </dgm:t>
    </dgm:pt>
    <dgm:pt modelId="{3D2CF23D-862A-4F94-B132-33876AF0F8E3}" type="sibTrans" cxnId="{02792F02-BD0C-4763-B56F-FDA9E161DF8F}">
      <dgm:prSet/>
      <dgm:spPr/>
      <dgm:t>
        <a:bodyPr/>
        <a:lstStyle/>
        <a:p>
          <a:endParaRPr lang="en-US"/>
        </a:p>
      </dgm:t>
    </dgm:pt>
    <dgm:pt modelId="{2AAC4843-231F-4D04-A301-7F52229D8A89}">
      <dgm:prSet/>
      <dgm:spPr/>
      <dgm:t>
        <a:bodyPr/>
        <a:lstStyle/>
        <a:p>
          <a:r>
            <a:rPr lang="en-US"/>
            <a:t>Applications written to be resilient to this (i.e. HA-aware) should reconnect automatically</a:t>
          </a:r>
        </a:p>
      </dgm:t>
    </dgm:pt>
    <dgm:pt modelId="{8EA2146C-B095-4A77-B327-1388410C382C}" type="parTrans" cxnId="{75B49747-4378-4F4D-A9A4-5AC32FE737CB}">
      <dgm:prSet/>
      <dgm:spPr/>
      <dgm:t>
        <a:bodyPr/>
        <a:lstStyle/>
        <a:p>
          <a:endParaRPr lang="en-US"/>
        </a:p>
      </dgm:t>
    </dgm:pt>
    <dgm:pt modelId="{03C954EC-F7AA-4E98-8234-B173A4F7F9F1}" type="sibTrans" cxnId="{75B49747-4378-4F4D-A9A4-5AC32FE737CB}">
      <dgm:prSet/>
      <dgm:spPr/>
      <dgm:t>
        <a:bodyPr/>
        <a:lstStyle/>
        <a:p>
          <a:endParaRPr lang="en-US"/>
        </a:p>
      </dgm:t>
    </dgm:pt>
    <dgm:pt modelId="{0BD5D028-79FA-4A8E-AD5D-C0733B034599}">
      <dgm:prSet/>
      <dgm:spPr/>
      <dgm:t>
        <a:bodyPr/>
        <a:lstStyle/>
        <a:p>
          <a:r>
            <a:rPr lang="en-US"/>
            <a:t>Speed of the operation depends on the tier</a:t>
          </a:r>
        </a:p>
      </dgm:t>
    </dgm:pt>
    <dgm:pt modelId="{C0DF2FE9-C353-4466-94D9-9815D18ED962}" type="parTrans" cxnId="{7292682B-EF20-4E08-B3C7-98DEFF8FEB9F}">
      <dgm:prSet/>
      <dgm:spPr/>
      <dgm:t>
        <a:bodyPr/>
        <a:lstStyle/>
        <a:p>
          <a:endParaRPr lang="en-US"/>
        </a:p>
      </dgm:t>
    </dgm:pt>
    <dgm:pt modelId="{970B3FBC-CF3B-4190-94B6-49C64AECE452}" type="sibTrans" cxnId="{7292682B-EF20-4E08-B3C7-98DEFF8FEB9F}">
      <dgm:prSet/>
      <dgm:spPr/>
      <dgm:t>
        <a:bodyPr/>
        <a:lstStyle/>
        <a:p>
          <a:endParaRPr lang="en-US"/>
        </a:p>
      </dgm:t>
    </dgm:pt>
    <dgm:pt modelId="{A95B4BB1-E9BC-4701-8C53-57333ED84768}">
      <dgm:prSet/>
      <dgm:spPr/>
      <dgm:t>
        <a:bodyPr/>
        <a:lstStyle/>
        <a:p>
          <a:r>
            <a:rPr lang="en-US"/>
            <a:t>General Purpose is fast</a:t>
          </a:r>
        </a:p>
      </dgm:t>
    </dgm:pt>
    <dgm:pt modelId="{3FB83BC6-E6DB-4310-A17F-8CC414169944}" type="parTrans" cxnId="{9DB84BC1-D567-4A7A-A419-9438DDBADBB3}">
      <dgm:prSet/>
      <dgm:spPr/>
      <dgm:t>
        <a:bodyPr/>
        <a:lstStyle/>
        <a:p>
          <a:endParaRPr lang="en-US"/>
        </a:p>
      </dgm:t>
    </dgm:pt>
    <dgm:pt modelId="{9F7DD7FC-C703-485A-B85F-5BA8FD42D8CA}" type="sibTrans" cxnId="{9DB84BC1-D567-4A7A-A419-9438DDBADBB3}">
      <dgm:prSet/>
      <dgm:spPr/>
      <dgm:t>
        <a:bodyPr/>
        <a:lstStyle/>
        <a:p>
          <a:endParaRPr lang="en-US"/>
        </a:p>
      </dgm:t>
    </dgm:pt>
    <dgm:pt modelId="{9E7538A2-33CB-40F0-BB0E-12A559D70525}">
      <dgm:prSet/>
      <dgm:spPr/>
      <dgm:t>
        <a:bodyPr/>
        <a:lstStyle/>
        <a:p>
          <a:r>
            <a:rPr lang="en-US"/>
            <a:t>Business Critical can vary widely as it may be a size-of-data-operation</a:t>
          </a:r>
        </a:p>
      </dgm:t>
    </dgm:pt>
    <dgm:pt modelId="{D07ED0FB-4603-46FE-BADC-59C3CD0331EB}" type="parTrans" cxnId="{4E5D0547-CCDC-41D5-B50A-85600F0AC8B4}">
      <dgm:prSet/>
      <dgm:spPr/>
      <dgm:t>
        <a:bodyPr/>
        <a:lstStyle/>
        <a:p>
          <a:endParaRPr lang="en-US"/>
        </a:p>
      </dgm:t>
    </dgm:pt>
    <dgm:pt modelId="{ECD01D6A-5431-43E2-A428-669C967883BD}" type="sibTrans" cxnId="{4E5D0547-CCDC-41D5-B50A-85600F0AC8B4}">
      <dgm:prSet/>
      <dgm:spPr/>
      <dgm:t>
        <a:bodyPr/>
        <a:lstStyle/>
        <a:p>
          <a:endParaRPr lang="en-US"/>
        </a:p>
      </dgm:t>
    </dgm:pt>
    <dgm:pt modelId="{2596AB2F-88C7-4580-B126-9F1A2C68851B}">
      <dgm:prSet/>
      <dgm:spPr/>
      <dgm:t>
        <a:bodyPr/>
        <a:lstStyle/>
        <a:p>
          <a:r>
            <a:rPr lang="en-US" dirty="0"/>
            <a:t>E.g., if new replicas must be created and initialized, or new hardware must be provisioned</a:t>
          </a:r>
        </a:p>
      </dgm:t>
    </dgm:pt>
    <dgm:pt modelId="{2FD92EC4-628D-4529-9B37-68D82D7962D9}" type="parTrans" cxnId="{5DC9225C-496A-4604-946B-07C87F23573C}">
      <dgm:prSet/>
      <dgm:spPr/>
      <dgm:t>
        <a:bodyPr/>
        <a:lstStyle/>
        <a:p>
          <a:endParaRPr lang="en-US"/>
        </a:p>
      </dgm:t>
    </dgm:pt>
    <dgm:pt modelId="{367080AB-8E0E-48C1-AE3F-449D8CE201D9}" type="sibTrans" cxnId="{5DC9225C-496A-4604-946B-07C87F23573C}">
      <dgm:prSet/>
      <dgm:spPr/>
      <dgm:t>
        <a:bodyPr/>
        <a:lstStyle/>
        <a:p>
          <a:endParaRPr lang="en-US"/>
        </a:p>
      </dgm:t>
    </dgm:pt>
    <dgm:pt modelId="{D02FDF5D-9BD4-4CDA-96A4-C25498A04168}">
      <dgm:prSet/>
      <dgm:spPr/>
      <dgm:t>
        <a:bodyPr/>
        <a:lstStyle/>
        <a:p>
          <a:r>
            <a:rPr lang="en-US" dirty="0" err="1"/>
            <a:t>HyperScale</a:t>
          </a:r>
          <a:r>
            <a:rPr lang="en-US" dirty="0"/>
            <a:t> should be fast</a:t>
          </a:r>
        </a:p>
      </dgm:t>
    </dgm:pt>
    <dgm:pt modelId="{618131AA-26A8-44B5-8835-069E8F740DF2}" type="parTrans" cxnId="{EC76297B-AD03-4FD5-8C3C-57B6D9897F0F}">
      <dgm:prSet/>
      <dgm:spPr/>
    </dgm:pt>
    <dgm:pt modelId="{9A1B55EC-563E-414F-ACB3-CE18171C3745}" type="sibTrans" cxnId="{EC76297B-AD03-4FD5-8C3C-57B6D9897F0F}">
      <dgm:prSet/>
      <dgm:spPr/>
    </dgm:pt>
    <dgm:pt modelId="{6308DD89-F4EE-CF4B-A8EE-C219C0F6AA79}" type="pres">
      <dgm:prSet presAssocID="{91FD4194-7A87-4B76-BE2A-6EB38FDB664B}" presName="Name0" presStyleCnt="0">
        <dgm:presLayoutVars>
          <dgm:dir/>
          <dgm:animLvl val="lvl"/>
          <dgm:resizeHandles val="exact"/>
        </dgm:presLayoutVars>
      </dgm:prSet>
      <dgm:spPr/>
    </dgm:pt>
    <dgm:pt modelId="{3B18A5D2-2484-C946-97AE-CFED0BFCDF88}" type="pres">
      <dgm:prSet presAssocID="{5CC8366B-140D-448C-A9E6-B0D97EE194BA}" presName="linNode" presStyleCnt="0"/>
      <dgm:spPr/>
    </dgm:pt>
    <dgm:pt modelId="{F41C03CD-751C-464D-A7BA-DEE12B1981BD}" type="pres">
      <dgm:prSet presAssocID="{5CC8366B-140D-448C-A9E6-B0D97EE194BA}" presName="parentText" presStyleLbl="node1" presStyleIdx="0" presStyleCnt="2">
        <dgm:presLayoutVars>
          <dgm:chMax val="1"/>
          <dgm:bulletEnabled val="1"/>
        </dgm:presLayoutVars>
      </dgm:prSet>
      <dgm:spPr/>
    </dgm:pt>
    <dgm:pt modelId="{42402FA6-5A47-9C48-98F6-79F409DEEE4A}" type="pres">
      <dgm:prSet presAssocID="{5CC8366B-140D-448C-A9E6-B0D97EE194BA}" presName="descendantText" presStyleLbl="alignAccFollowNode1" presStyleIdx="0" presStyleCnt="2">
        <dgm:presLayoutVars>
          <dgm:bulletEnabled val="1"/>
        </dgm:presLayoutVars>
      </dgm:prSet>
      <dgm:spPr/>
    </dgm:pt>
    <dgm:pt modelId="{D629C014-1947-7348-9EDB-9AFDDDBF9512}" type="pres">
      <dgm:prSet presAssocID="{87C40B3D-EF94-4D35-B935-9B0F36EB015D}" presName="sp" presStyleCnt="0"/>
      <dgm:spPr/>
    </dgm:pt>
    <dgm:pt modelId="{8B018760-F9D6-C749-85A0-754F6A5562B7}" type="pres">
      <dgm:prSet presAssocID="{0BD5D028-79FA-4A8E-AD5D-C0733B034599}" presName="linNode" presStyleCnt="0"/>
      <dgm:spPr/>
    </dgm:pt>
    <dgm:pt modelId="{53D8F003-C60B-E242-8D08-E1819F85EDCC}" type="pres">
      <dgm:prSet presAssocID="{0BD5D028-79FA-4A8E-AD5D-C0733B034599}" presName="parentText" presStyleLbl="node1" presStyleIdx="1" presStyleCnt="2">
        <dgm:presLayoutVars>
          <dgm:chMax val="1"/>
          <dgm:bulletEnabled val="1"/>
        </dgm:presLayoutVars>
      </dgm:prSet>
      <dgm:spPr/>
    </dgm:pt>
    <dgm:pt modelId="{FDF6F21A-5377-104A-AD44-79F2814627F4}" type="pres">
      <dgm:prSet presAssocID="{0BD5D028-79FA-4A8E-AD5D-C0733B034599}" presName="descendantText" presStyleLbl="alignAccFollowNode1" presStyleIdx="1" presStyleCnt="2">
        <dgm:presLayoutVars>
          <dgm:bulletEnabled val="1"/>
        </dgm:presLayoutVars>
      </dgm:prSet>
      <dgm:spPr/>
    </dgm:pt>
  </dgm:ptLst>
  <dgm:cxnLst>
    <dgm:cxn modelId="{02792F02-BD0C-4763-B56F-FDA9E161DF8F}" srcId="{5CC8366B-140D-448C-A9E6-B0D97EE194BA}" destId="{DDD2DE6F-0AE4-4503-AAAA-85DD72330E65}" srcOrd="0" destOrd="0" parTransId="{C665BD0F-F4B9-4EA1-A820-5B17AC48E317}" sibTransId="{3D2CF23D-862A-4F94-B132-33876AF0F8E3}"/>
    <dgm:cxn modelId="{FE05481C-83BE-024C-AF6F-099224A74DB9}" type="presOf" srcId="{A95B4BB1-E9BC-4701-8C53-57333ED84768}" destId="{FDF6F21A-5377-104A-AD44-79F2814627F4}" srcOrd="0" destOrd="0" presId="urn:microsoft.com/office/officeart/2005/8/layout/vList5"/>
    <dgm:cxn modelId="{6B55F31C-8E93-F246-9920-74A01D94B29A}" type="presOf" srcId="{2AAC4843-231F-4D04-A301-7F52229D8A89}" destId="{42402FA6-5A47-9C48-98F6-79F409DEEE4A}" srcOrd="0" destOrd="1" presId="urn:microsoft.com/office/officeart/2005/8/layout/vList5"/>
    <dgm:cxn modelId="{7292682B-EF20-4E08-B3C7-98DEFF8FEB9F}" srcId="{91FD4194-7A87-4B76-BE2A-6EB38FDB664B}" destId="{0BD5D028-79FA-4A8E-AD5D-C0733B034599}" srcOrd="1" destOrd="0" parTransId="{C0DF2FE9-C353-4466-94D9-9815D18ED962}" sibTransId="{970B3FBC-CF3B-4190-94B6-49C64AECE452}"/>
    <dgm:cxn modelId="{5DC9225C-496A-4604-946B-07C87F23573C}" srcId="{9E7538A2-33CB-40F0-BB0E-12A559D70525}" destId="{2596AB2F-88C7-4580-B126-9F1A2C68851B}" srcOrd="0" destOrd="0" parTransId="{2FD92EC4-628D-4529-9B37-68D82D7962D9}" sibTransId="{367080AB-8E0E-48C1-AE3F-449D8CE201D9}"/>
    <dgm:cxn modelId="{308D0D5E-4AEA-BF4F-85B3-8423AC407922}" type="presOf" srcId="{2596AB2F-88C7-4580-B126-9F1A2C68851B}" destId="{FDF6F21A-5377-104A-AD44-79F2814627F4}" srcOrd="0" destOrd="2" presId="urn:microsoft.com/office/officeart/2005/8/layout/vList5"/>
    <dgm:cxn modelId="{3B857466-F8C8-47B0-BB23-231E30CCA751}" type="presOf" srcId="{D02FDF5D-9BD4-4CDA-96A4-C25498A04168}" destId="{FDF6F21A-5377-104A-AD44-79F2814627F4}" srcOrd="0" destOrd="3" presId="urn:microsoft.com/office/officeart/2005/8/layout/vList5"/>
    <dgm:cxn modelId="{4E5D0547-CCDC-41D5-B50A-85600F0AC8B4}" srcId="{0BD5D028-79FA-4A8E-AD5D-C0733B034599}" destId="{9E7538A2-33CB-40F0-BB0E-12A559D70525}" srcOrd="1" destOrd="0" parTransId="{D07ED0FB-4603-46FE-BADC-59C3CD0331EB}" sibTransId="{ECD01D6A-5431-43E2-A428-669C967883BD}"/>
    <dgm:cxn modelId="{75B49747-4378-4F4D-A9A4-5AC32FE737CB}" srcId="{5CC8366B-140D-448C-A9E6-B0D97EE194BA}" destId="{2AAC4843-231F-4D04-A301-7F52229D8A89}" srcOrd="1" destOrd="0" parTransId="{8EA2146C-B095-4A77-B327-1388410C382C}" sibTransId="{03C954EC-F7AA-4E98-8234-B173A4F7F9F1}"/>
    <dgm:cxn modelId="{5BA6D577-2F23-8E40-B458-AE0DDAA69495}" type="presOf" srcId="{0BD5D028-79FA-4A8E-AD5D-C0733B034599}" destId="{53D8F003-C60B-E242-8D08-E1819F85EDCC}" srcOrd="0" destOrd="0" presId="urn:microsoft.com/office/officeart/2005/8/layout/vList5"/>
    <dgm:cxn modelId="{2BC3BC79-6BE6-344B-9BFC-70EB1841E911}" type="presOf" srcId="{9E7538A2-33CB-40F0-BB0E-12A559D70525}" destId="{FDF6F21A-5377-104A-AD44-79F2814627F4}" srcOrd="0" destOrd="1" presId="urn:microsoft.com/office/officeart/2005/8/layout/vList5"/>
    <dgm:cxn modelId="{EC76297B-AD03-4FD5-8C3C-57B6D9897F0F}" srcId="{9E7538A2-33CB-40F0-BB0E-12A559D70525}" destId="{D02FDF5D-9BD4-4CDA-96A4-C25498A04168}" srcOrd="1" destOrd="0" parTransId="{618131AA-26A8-44B5-8835-069E8F740DF2}" sibTransId="{9A1B55EC-563E-414F-ACB3-CE18171C3745}"/>
    <dgm:cxn modelId="{B2FA689C-FB3B-9042-9959-E49C401A1DFC}" type="presOf" srcId="{5CC8366B-140D-448C-A9E6-B0D97EE194BA}" destId="{F41C03CD-751C-464D-A7BA-DEE12B1981BD}" srcOrd="0" destOrd="0" presId="urn:microsoft.com/office/officeart/2005/8/layout/vList5"/>
    <dgm:cxn modelId="{A12CCD9D-11A8-E64A-A1B7-A6B435516802}" type="presOf" srcId="{91FD4194-7A87-4B76-BE2A-6EB38FDB664B}" destId="{6308DD89-F4EE-CF4B-A8EE-C219C0F6AA79}" srcOrd="0" destOrd="0" presId="urn:microsoft.com/office/officeart/2005/8/layout/vList5"/>
    <dgm:cxn modelId="{9DB84BC1-D567-4A7A-A419-9438DDBADBB3}" srcId="{0BD5D028-79FA-4A8E-AD5D-C0733B034599}" destId="{A95B4BB1-E9BC-4701-8C53-57333ED84768}" srcOrd="0" destOrd="0" parTransId="{3FB83BC6-E6DB-4310-A17F-8CC414169944}" sibTransId="{9F7DD7FC-C703-485A-B85F-5BA8FD42D8CA}"/>
    <dgm:cxn modelId="{5EB72BDB-2A7E-844E-9B6E-E1E6F1E143C7}" type="presOf" srcId="{DDD2DE6F-0AE4-4503-AAAA-85DD72330E65}" destId="{42402FA6-5A47-9C48-98F6-79F409DEEE4A}" srcOrd="0" destOrd="0" presId="urn:microsoft.com/office/officeart/2005/8/layout/vList5"/>
    <dgm:cxn modelId="{89B89DEF-7512-4937-B640-790EDF5428B1}" srcId="{91FD4194-7A87-4B76-BE2A-6EB38FDB664B}" destId="{5CC8366B-140D-448C-A9E6-B0D97EE194BA}" srcOrd="0" destOrd="0" parTransId="{B1CCF37E-0EC3-431F-9671-488E280CC25E}" sibTransId="{87C40B3D-EF94-4D35-B935-9B0F36EB015D}"/>
    <dgm:cxn modelId="{0F9BC66F-4B70-3643-B6D8-4FF81A9CB226}" type="presParOf" srcId="{6308DD89-F4EE-CF4B-A8EE-C219C0F6AA79}" destId="{3B18A5D2-2484-C946-97AE-CFED0BFCDF88}" srcOrd="0" destOrd="0" presId="urn:microsoft.com/office/officeart/2005/8/layout/vList5"/>
    <dgm:cxn modelId="{65DAB682-50A0-6D48-91FE-72F713760BC4}" type="presParOf" srcId="{3B18A5D2-2484-C946-97AE-CFED0BFCDF88}" destId="{F41C03CD-751C-464D-A7BA-DEE12B1981BD}" srcOrd="0" destOrd="0" presId="urn:microsoft.com/office/officeart/2005/8/layout/vList5"/>
    <dgm:cxn modelId="{8D29D79C-502A-8844-AF22-1922260B2130}" type="presParOf" srcId="{3B18A5D2-2484-C946-97AE-CFED0BFCDF88}" destId="{42402FA6-5A47-9C48-98F6-79F409DEEE4A}" srcOrd="1" destOrd="0" presId="urn:microsoft.com/office/officeart/2005/8/layout/vList5"/>
    <dgm:cxn modelId="{99D82251-B7C6-BF48-9232-7C66BAC1EF4D}" type="presParOf" srcId="{6308DD89-F4EE-CF4B-A8EE-C219C0F6AA79}" destId="{D629C014-1947-7348-9EDB-9AFDDDBF9512}" srcOrd="1" destOrd="0" presId="urn:microsoft.com/office/officeart/2005/8/layout/vList5"/>
    <dgm:cxn modelId="{6C539B95-40F4-7C4D-9492-C5380496A5E4}" type="presParOf" srcId="{6308DD89-F4EE-CF4B-A8EE-C219C0F6AA79}" destId="{8B018760-F9D6-C749-85A0-754F6A5562B7}" srcOrd="2" destOrd="0" presId="urn:microsoft.com/office/officeart/2005/8/layout/vList5"/>
    <dgm:cxn modelId="{54FF7BB6-01F6-754C-92DB-B224B706CDBD}" type="presParOf" srcId="{8B018760-F9D6-C749-85A0-754F6A5562B7}" destId="{53D8F003-C60B-E242-8D08-E1819F85EDCC}" srcOrd="0" destOrd="0" presId="urn:microsoft.com/office/officeart/2005/8/layout/vList5"/>
    <dgm:cxn modelId="{DEA85A75-DAA9-CA47-B0D3-8B8AF946A730}" type="presParOf" srcId="{8B018760-F9D6-C749-85A0-754F6A5562B7}" destId="{FDF6F21A-5377-104A-AD44-79F281462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CD1C6-1AE4-8541-9477-91B718C2003A}">
      <dsp:nvSpPr>
        <dsp:cNvPr id="0" name=""/>
        <dsp:cNvSpPr/>
      </dsp:nvSpPr>
      <dsp:spPr>
        <a:xfrm>
          <a:off x="0" y="4194433"/>
          <a:ext cx="6085686" cy="1376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Current limitations (will be removed later this year)</a:t>
          </a:r>
        </a:p>
      </dsp:txBody>
      <dsp:txXfrm>
        <a:off x="0" y="4194433"/>
        <a:ext cx="6085686" cy="743421"/>
      </dsp:txXfrm>
    </dsp:sp>
    <dsp:sp modelId="{9A22C838-6FE8-2949-ABED-30EE0FC3CC85}">
      <dsp:nvSpPr>
        <dsp:cNvPr id="0" name=""/>
        <dsp:cNvSpPr/>
      </dsp:nvSpPr>
      <dsp:spPr>
        <a:xfrm>
          <a:off x="0" y="4910320"/>
          <a:ext cx="3042843" cy="633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Time is </a:t>
          </a:r>
          <a:r>
            <a:rPr lang="en-US" sz="1200" b="1" kern="1200"/>
            <a:t>UTC</a:t>
          </a:r>
          <a:r>
            <a:rPr lang="en-US" sz="1200" kern="1200"/>
            <a:t> . Use </a:t>
          </a:r>
          <a:r>
            <a:rPr lang="en-US" sz="1200" kern="1200">
              <a:hlinkClick xmlns:r="http://schemas.openxmlformats.org/officeDocument/2006/relationships" r:id="rId1"/>
            </a:rPr>
            <a:t>AT TIME ZONE</a:t>
          </a:r>
          <a:r>
            <a:rPr lang="en-US" sz="1200" kern="1200"/>
            <a:t> to add local time zone experience</a:t>
          </a:r>
        </a:p>
      </dsp:txBody>
      <dsp:txXfrm>
        <a:off x="0" y="4910320"/>
        <a:ext cx="3042843" cy="633285"/>
      </dsp:txXfrm>
    </dsp:sp>
    <dsp:sp modelId="{AF6060B4-1BEF-A045-9607-AEBE37D08EE0}">
      <dsp:nvSpPr>
        <dsp:cNvPr id="0" name=""/>
        <dsp:cNvSpPr/>
      </dsp:nvSpPr>
      <dsp:spPr>
        <a:xfrm>
          <a:off x="3042843" y="4910320"/>
          <a:ext cx="3042843" cy="633285"/>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Instance collation is </a:t>
          </a:r>
          <a:r>
            <a:rPr lang="en-US" sz="1200" b="1" kern="1200"/>
            <a:t>fixed</a:t>
          </a:r>
          <a:r>
            <a:rPr lang="en-US" sz="1200" kern="1200"/>
            <a:t> (affects tempdb and system databases)</a:t>
          </a:r>
        </a:p>
      </dsp:txBody>
      <dsp:txXfrm>
        <a:off x="3042843" y="4910320"/>
        <a:ext cx="3042843" cy="633285"/>
      </dsp:txXfrm>
    </dsp:sp>
    <dsp:sp modelId="{2191FE7A-D985-D544-889B-913B8F20596A}">
      <dsp:nvSpPr>
        <dsp:cNvPr id="0" name=""/>
        <dsp:cNvSpPr/>
      </dsp:nvSpPr>
      <dsp:spPr>
        <a:xfrm rot="10800000">
          <a:off x="0" y="2097709"/>
          <a:ext cx="6085686" cy="2117374"/>
        </a:xfrm>
        <a:prstGeom prst="upArrowCallou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Your code can be SQL version aware if necessary</a:t>
          </a:r>
        </a:p>
      </dsp:txBody>
      <dsp:txXfrm rot="-10800000">
        <a:off x="0" y="2097709"/>
        <a:ext cx="6085686" cy="743198"/>
      </dsp:txXfrm>
    </dsp:sp>
    <dsp:sp modelId="{027E2107-C587-C84D-AE39-D04E66ED9106}">
      <dsp:nvSpPr>
        <dsp:cNvPr id="0" name=""/>
        <dsp:cNvSpPr/>
      </dsp:nvSpPr>
      <dsp:spPr>
        <a:xfrm>
          <a:off x="0" y="2840907"/>
          <a:ext cx="6085686" cy="633095"/>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b="1" kern="1200"/>
            <a:t>SERVERPROPERTY (‘EngineEdition’) = 8 </a:t>
          </a:r>
          <a:r>
            <a:rPr lang="en-US" sz="1200" kern="1200"/>
            <a:t>uniquely identifies MI</a:t>
          </a:r>
        </a:p>
      </dsp:txBody>
      <dsp:txXfrm>
        <a:off x="0" y="2840907"/>
        <a:ext cx="6085686" cy="633095"/>
      </dsp:txXfrm>
    </dsp:sp>
    <dsp:sp modelId="{C12817D3-0A82-AF4A-A0C5-B32F9A97707C}">
      <dsp:nvSpPr>
        <dsp:cNvPr id="0" name=""/>
        <dsp:cNvSpPr/>
      </dsp:nvSpPr>
      <dsp:spPr>
        <a:xfrm rot="10800000">
          <a:off x="0" y="984"/>
          <a:ext cx="6085686" cy="2117374"/>
        </a:xfrm>
        <a:prstGeom prst="upArrowCallou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MI is always on latest and greatest SQL engine version</a:t>
          </a:r>
        </a:p>
      </dsp:txBody>
      <dsp:txXfrm rot="-10800000">
        <a:off x="0" y="984"/>
        <a:ext cx="6085686" cy="743198"/>
      </dsp:txXfrm>
    </dsp:sp>
    <dsp:sp modelId="{9596EDF9-DEC7-354A-B6C7-44BA2FB3DE5B}">
      <dsp:nvSpPr>
        <dsp:cNvPr id="0" name=""/>
        <dsp:cNvSpPr/>
      </dsp:nvSpPr>
      <dsp:spPr>
        <a:xfrm>
          <a:off x="2971" y="744183"/>
          <a:ext cx="2026580" cy="633095"/>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Certify your code for </a:t>
          </a:r>
          <a:r>
            <a:rPr lang="en-US" sz="1200" b="1" kern="1200"/>
            <a:t>database compatibility level </a:t>
          </a:r>
          <a:r>
            <a:rPr lang="en-US" sz="1200" kern="1200"/>
            <a:t>not for a version</a:t>
          </a:r>
        </a:p>
      </dsp:txBody>
      <dsp:txXfrm>
        <a:off x="2971" y="744183"/>
        <a:ext cx="2026580" cy="633095"/>
      </dsp:txXfrm>
    </dsp:sp>
    <dsp:sp modelId="{43485A0F-213E-E44C-B3EF-0F56350F946A}">
      <dsp:nvSpPr>
        <dsp:cNvPr id="0" name=""/>
        <dsp:cNvSpPr/>
      </dsp:nvSpPr>
      <dsp:spPr>
        <a:xfrm>
          <a:off x="2029552" y="744183"/>
          <a:ext cx="2026580" cy="633095"/>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Take advantage of new features (Temporal, JSON, Graph Database, etc.)</a:t>
          </a:r>
        </a:p>
      </dsp:txBody>
      <dsp:txXfrm>
        <a:off x="2029552" y="744183"/>
        <a:ext cx="2026580" cy="633095"/>
      </dsp:txXfrm>
    </dsp:sp>
    <dsp:sp modelId="{5D471FA7-0E02-0D40-94EE-D950719BD6F5}">
      <dsp:nvSpPr>
        <dsp:cNvPr id="0" name=""/>
        <dsp:cNvSpPr/>
      </dsp:nvSpPr>
      <dsp:spPr>
        <a:xfrm>
          <a:off x="4056133" y="744183"/>
          <a:ext cx="2026580" cy="6330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Use rich T-SQL surface area, check out </a:t>
          </a:r>
          <a:r>
            <a:rPr lang="en-US" sz="1200" kern="1200">
              <a:hlinkClick xmlns:r="http://schemas.openxmlformats.org/officeDocument/2006/relationships" r:id="rId2"/>
            </a:rPr>
            <a:t>documentation page</a:t>
          </a:r>
          <a:endParaRPr lang="en-US" sz="1200" kern="1200"/>
        </a:p>
      </dsp:txBody>
      <dsp:txXfrm>
        <a:off x="4056133" y="744183"/>
        <a:ext cx="2026580" cy="633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624F-5057-4C4D-8386-8F3F135D34B7}">
      <dsp:nvSpPr>
        <dsp:cNvPr id="0" name=""/>
        <dsp:cNvSpPr/>
      </dsp:nvSpPr>
      <dsp:spPr>
        <a:xfrm rot="5400000">
          <a:off x="2838464" y="-836219"/>
          <a:ext cx="1275609" cy="3271782"/>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These can and should be adjusted for your workload</a:t>
          </a:r>
        </a:p>
        <a:p>
          <a:pPr marL="114300" lvl="1" indent="-114300" algn="l" defTabSz="577850">
            <a:lnSpc>
              <a:spcPct val="90000"/>
            </a:lnSpc>
            <a:spcBef>
              <a:spcPct val="0"/>
            </a:spcBef>
            <a:spcAft>
              <a:spcPct val="15000"/>
            </a:spcAft>
            <a:buChar char="•"/>
          </a:pPr>
          <a:r>
            <a:rPr lang="en-US" sz="1300" kern="1200"/>
            <a:t>File size limit is 8TB in General Purpose</a:t>
          </a:r>
        </a:p>
      </dsp:txBody>
      <dsp:txXfrm rot="-5400000">
        <a:off x="1840378" y="224137"/>
        <a:ext cx="3209512" cy="1151069"/>
      </dsp:txXfrm>
    </dsp:sp>
    <dsp:sp modelId="{97E1FC24-CF9B-8845-ADF4-204E4C22BD28}">
      <dsp:nvSpPr>
        <dsp:cNvPr id="0" name=""/>
        <dsp:cNvSpPr/>
      </dsp:nvSpPr>
      <dsp:spPr>
        <a:xfrm>
          <a:off x="0" y="2415"/>
          <a:ext cx="1840377" cy="1594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file default initial size is 16MB with 16MB autogrowth</a:t>
          </a:r>
        </a:p>
      </dsp:txBody>
      <dsp:txXfrm>
        <a:off x="77838" y="80253"/>
        <a:ext cx="1684701" cy="1438835"/>
      </dsp:txXfrm>
    </dsp:sp>
    <dsp:sp modelId="{BC76C401-CE54-B248-A0E0-6F9A49849A9B}">
      <dsp:nvSpPr>
        <dsp:cNvPr id="0" name=""/>
        <dsp:cNvSpPr/>
      </dsp:nvSpPr>
      <dsp:spPr>
        <a:xfrm rot="5400000">
          <a:off x="2838464" y="838017"/>
          <a:ext cx="1275609" cy="3271782"/>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This can and should be adjusted for your workload</a:t>
          </a:r>
        </a:p>
        <a:p>
          <a:pPr marL="114300" lvl="1" indent="-114300" algn="l" defTabSz="577850">
            <a:lnSpc>
              <a:spcPct val="90000"/>
            </a:lnSpc>
            <a:spcBef>
              <a:spcPct val="0"/>
            </a:spcBef>
            <a:spcAft>
              <a:spcPct val="15000"/>
            </a:spcAft>
            <a:buChar char="•"/>
          </a:pPr>
          <a:r>
            <a:rPr lang="en-US" sz="1300" kern="1200"/>
            <a:t>Multiple log files are not supported</a:t>
          </a:r>
        </a:p>
      </dsp:txBody>
      <dsp:txXfrm rot="-5400000">
        <a:off x="1840378" y="1898373"/>
        <a:ext cx="3209512" cy="1151069"/>
      </dsp:txXfrm>
    </dsp:sp>
    <dsp:sp modelId="{7AF8466E-8A4C-7446-81F3-4B3549EB8C5F}">
      <dsp:nvSpPr>
        <dsp:cNvPr id="0" name=""/>
        <dsp:cNvSpPr/>
      </dsp:nvSpPr>
      <dsp:spPr>
        <a:xfrm>
          <a:off x="0" y="1676653"/>
          <a:ext cx="1840377" cy="1594511"/>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Log file default initial size is 8MB with 16MB autogrowth</a:t>
          </a:r>
        </a:p>
      </dsp:txBody>
      <dsp:txXfrm>
        <a:off x="77838" y="1754491"/>
        <a:ext cx="1684701" cy="1438835"/>
      </dsp:txXfrm>
    </dsp:sp>
    <dsp:sp modelId="{7C8300D4-CB90-5348-A144-45787B6547CF}">
      <dsp:nvSpPr>
        <dsp:cNvPr id="0" name=""/>
        <dsp:cNvSpPr/>
      </dsp:nvSpPr>
      <dsp:spPr>
        <a:xfrm rot="5400000">
          <a:off x="2838464" y="2512255"/>
          <a:ext cx="1275609" cy="3271782"/>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Only using an ALTER DATABASE statement and the FILENAME clause is not permitted</a:t>
          </a:r>
        </a:p>
        <a:p>
          <a:pPr marL="114300" lvl="1" indent="-114300" algn="l" defTabSz="577850">
            <a:lnSpc>
              <a:spcPct val="90000"/>
            </a:lnSpc>
            <a:spcBef>
              <a:spcPct val="0"/>
            </a:spcBef>
            <a:spcAft>
              <a:spcPct val="15000"/>
            </a:spcAft>
            <a:buChar char="•"/>
          </a:pPr>
          <a:r>
            <a:rPr lang="en-US" sz="1300" kern="1200"/>
            <a:t>Paths and File Names are chosen for you</a:t>
          </a:r>
        </a:p>
        <a:p>
          <a:pPr marL="114300" lvl="1" indent="-114300" algn="l" defTabSz="577850">
            <a:lnSpc>
              <a:spcPct val="90000"/>
            </a:lnSpc>
            <a:spcBef>
              <a:spcPct val="0"/>
            </a:spcBef>
            <a:spcAft>
              <a:spcPct val="15000"/>
            </a:spcAft>
            <a:buChar char="•"/>
          </a:pPr>
          <a:r>
            <a:rPr lang="en-US" sz="1300" kern="1200"/>
            <a:t>Different from Azure SQL Database where additional files are not allowed</a:t>
          </a:r>
        </a:p>
      </dsp:txBody>
      <dsp:txXfrm rot="-5400000">
        <a:off x="1840378" y="3572611"/>
        <a:ext cx="3209512" cy="1151069"/>
      </dsp:txXfrm>
    </dsp:sp>
    <dsp:sp modelId="{AC8B4E3E-BEEB-6349-A791-F487DDAF65CF}">
      <dsp:nvSpPr>
        <dsp:cNvPr id="0" name=""/>
        <dsp:cNvSpPr/>
      </dsp:nvSpPr>
      <dsp:spPr>
        <a:xfrm>
          <a:off x="0" y="3350890"/>
          <a:ext cx="1840377" cy="159451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Additional data files/filegroups can be added</a:t>
          </a:r>
        </a:p>
      </dsp:txBody>
      <dsp:txXfrm>
        <a:off x="77838" y="3428728"/>
        <a:ext cx="1684701" cy="143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907A-4F10-4F69-85D6-451BDB8DDF9A}">
      <dsp:nvSpPr>
        <dsp:cNvPr id="0" name=""/>
        <dsp:cNvSpPr/>
      </dsp:nvSpPr>
      <dsp:spPr>
        <a:xfrm>
          <a:off x="0" y="4597"/>
          <a:ext cx="650936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F16946-86B8-48ED-847A-AE045DB6E950}">
      <dsp:nvSpPr>
        <dsp:cNvPr id="0" name=""/>
        <dsp:cNvSpPr/>
      </dsp:nvSpPr>
      <dsp:spPr>
        <a:xfrm>
          <a:off x="296259" y="224956"/>
          <a:ext cx="538654" cy="53865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F6F61D-EC8E-4218-AA31-2F5FAFF2927B}">
      <dsp:nvSpPr>
        <dsp:cNvPr id="0" name=""/>
        <dsp:cNvSpPr/>
      </dsp:nvSpPr>
      <dsp:spPr>
        <a:xfrm>
          <a:off x="1131174" y="4597"/>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Database backup schedule is the same as Azure SQL Database</a:t>
          </a:r>
        </a:p>
      </dsp:txBody>
      <dsp:txXfrm>
        <a:off x="1131174" y="4597"/>
        <a:ext cx="5378188" cy="979371"/>
      </dsp:txXfrm>
    </dsp:sp>
    <dsp:sp modelId="{1DA4C472-BEBE-4B80-A3B6-19F8779F9BCB}">
      <dsp:nvSpPr>
        <dsp:cNvPr id="0" name=""/>
        <dsp:cNvSpPr/>
      </dsp:nvSpPr>
      <dsp:spPr>
        <a:xfrm>
          <a:off x="0" y="1228812"/>
          <a:ext cx="650936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2300B0-2F31-4711-9D30-B2E4238B647C}">
      <dsp:nvSpPr>
        <dsp:cNvPr id="0" name=""/>
        <dsp:cNvSpPr/>
      </dsp:nvSpPr>
      <dsp:spPr>
        <a:xfrm>
          <a:off x="296259" y="1449171"/>
          <a:ext cx="538654" cy="53865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856AB3-AB53-43F3-A0F7-1850D677A093}">
      <dsp:nvSpPr>
        <dsp:cNvPr id="0" name=""/>
        <dsp:cNvSpPr/>
      </dsp:nvSpPr>
      <dsp:spPr>
        <a:xfrm>
          <a:off x="1131174" y="1228812"/>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backups can be used to perform manual full database backups</a:t>
          </a:r>
        </a:p>
      </dsp:txBody>
      <dsp:txXfrm>
        <a:off x="1131174" y="1228812"/>
        <a:ext cx="2929213" cy="979371"/>
      </dsp:txXfrm>
    </dsp:sp>
    <dsp:sp modelId="{7980FDB0-7E9F-4520-8222-E1D724A5A8DF}">
      <dsp:nvSpPr>
        <dsp:cNvPr id="0" name=""/>
        <dsp:cNvSpPr/>
      </dsp:nvSpPr>
      <dsp:spPr>
        <a:xfrm>
          <a:off x="4060387" y="1228812"/>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Not available on Azure SQL Database</a:t>
          </a:r>
        </a:p>
      </dsp:txBody>
      <dsp:txXfrm>
        <a:off x="4060387" y="1228812"/>
        <a:ext cx="2448975" cy="979371"/>
      </dsp:txXfrm>
    </dsp:sp>
    <dsp:sp modelId="{8CC07657-442C-495E-A0F5-260ECD08B620}">
      <dsp:nvSpPr>
        <dsp:cNvPr id="0" name=""/>
        <dsp:cNvSpPr/>
      </dsp:nvSpPr>
      <dsp:spPr>
        <a:xfrm>
          <a:off x="0" y="2453027"/>
          <a:ext cx="650936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4A185B-A84F-4419-80B5-0EC1E1F8B197}">
      <dsp:nvSpPr>
        <dsp:cNvPr id="0" name=""/>
        <dsp:cNvSpPr/>
      </dsp:nvSpPr>
      <dsp:spPr>
        <a:xfrm>
          <a:off x="296259" y="2673385"/>
          <a:ext cx="538654" cy="53865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61CF1E-CD34-4775-9A86-376CEBF587EC}">
      <dsp:nvSpPr>
        <dsp:cNvPr id="0" name=""/>
        <dsp:cNvSpPr/>
      </dsp:nvSpPr>
      <dsp:spPr>
        <a:xfrm>
          <a:off x="1131174" y="2453027"/>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Backup retention is 7 days by default</a:t>
          </a:r>
        </a:p>
      </dsp:txBody>
      <dsp:txXfrm>
        <a:off x="1131174" y="2453027"/>
        <a:ext cx="2929213" cy="979371"/>
      </dsp:txXfrm>
    </dsp:sp>
    <dsp:sp modelId="{ED5E357B-D20A-4E1A-8938-E5BDBABF19BC}">
      <dsp:nvSpPr>
        <dsp:cNvPr id="0" name=""/>
        <dsp:cNvSpPr/>
      </dsp:nvSpPr>
      <dsp:spPr>
        <a:xfrm>
          <a:off x="4060387" y="2453027"/>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Configurable up to 35 days for General Purpose and Business Critical</a:t>
          </a:r>
        </a:p>
      </dsp:txBody>
      <dsp:txXfrm>
        <a:off x="4060387" y="2453027"/>
        <a:ext cx="2448975" cy="979371"/>
      </dsp:txXfrm>
    </dsp:sp>
    <dsp:sp modelId="{2FE8472E-9D99-4F7F-84AB-BB07CF88DE25}">
      <dsp:nvSpPr>
        <dsp:cNvPr id="0" name=""/>
        <dsp:cNvSpPr/>
      </dsp:nvSpPr>
      <dsp:spPr>
        <a:xfrm>
          <a:off x="0" y="3677241"/>
          <a:ext cx="650936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B47193-336F-4950-B998-619AB685C07F}">
      <dsp:nvSpPr>
        <dsp:cNvPr id="0" name=""/>
        <dsp:cNvSpPr/>
      </dsp:nvSpPr>
      <dsp:spPr>
        <a:xfrm>
          <a:off x="296259" y="3897600"/>
          <a:ext cx="538654" cy="53865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298E0F0-FF73-497C-B149-278D0E820420}">
      <dsp:nvSpPr>
        <dsp:cNvPr id="0" name=""/>
        <dsp:cNvSpPr/>
      </dsp:nvSpPr>
      <dsp:spPr>
        <a:xfrm>
          <a:off x="1131174" y="3677241"/>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Point-in-time restores are possible and must be performed manually using the Azure Portal</a:t>
          </a:r>
        </a:p>
      </dsp:txBody>
      <dsp:txXfrm>
        <a:off x="1131174" y="3677241"/>
        <a:ext cx="5378188" cy="979371"/>
      </dsp:txXfrm>
    </dsp:sp>
    <dsp:sp modelId="{C1DACE04-98B2-4967-A967-480123BA8914}">
      <dsp:nvSpPr>
        <dsp:cNvPr id="0" name=""/>
        <dsp:cNvSpPr/>
      </dsp:nvSpPr>
      <dsp:spPr>
        <a:xfrm>
          <a:off x="0" y="4901456"/>
          <a:ext cx="650936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CC03CE-8157-4CE7-8F65-C0FA63A84C59}">
      <dsp:nvSpPr>
        <dsp:cNvPr id="0" name=""/>
        <dsp:cNvSpPr/>
      </dsp:nvSpPr>
      <dsp:spPr>
        <a:xfrm>
          <a:off x="296259" y="5121814"/>
          <a:ext cx="538654" cy="53865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1E0C6A-882A-4428-889E-AB8967BD31AA}">
      <dsp:nvSpPr>
        <dsp:cNvPr id="0" name=""/>
        <dsp:cNvSpPr/>
      </dsp:nvSpPr>
      <dsp:spPr>
        <a:xfrm>
          <a:off x="1131174" y="4901456"/>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full backups can be restored using SSMS to a Managed Instance only</a:t>
          </a:r>
        </a:p>
      </dsp:txBody>
      <dsp:txXfrm>
        <a:off x="1131174" y="4901456"/>
        <a:ext cx="537818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A81DD-86A9-4A4F-9BA2-BC7C1328FD22}">
      <dsp:nvSpPr>
        <dsp:cNvPr id="0" name=""/>
        <dsp:cNvSpPr/>
      </dsp:nvSpPr>
      <dsp:spPr>
        <a:xfrm>
          <a:off x="790" y="0"/>
          <a:ext cx="3199744"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Multiple data files created automatically with default size (16MB) and auto-growth settings (256MB data, 64MB log)</a:t>
          </a:r>
        </a:p>
      </dsp:txBody>
      <dsp:txXfrm>
        <a:off x="790" y="1252545"/>
        <a:ext cx="3199744" cy="1878818"/>
      </dsp:txXfrm>
    </dsp:sp>
    <dsp:sp modelId="{91402B85-0AC8-3942-871A-DDB984617E12}">
      <dsp:nvSpPr>
        <dsp:cNvPr id="0" name=""/>
        <dsp:cNvSpPr/>
      </dsp:nvSpPr>
      <dsp:spPr>
        <a:xfrm>
          <a:off x="790"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199744" cy="1252545"/>
      </dsp:txXfrm>
    </dsp:sp>
    <dsp:sp modelId="{5BAFF711-5232-3A43-8C72-496ADA6918E2}">
      <dsp:nvSpPr>
        <dsp:cNvPr id="0" name=""/>
        <dsp:cNvSpPr/>
      </dsp:nvSpPr>
      <dsp:spPr>
        <a:xfrm>
          <a:off x="3456513" y="0"/>
          <a:ext cx="3199744"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Additional tempdb data files can be created if needed</a:t>
          </a:r>
        </a:p>
      </dsp:txBody>
      <dsp:txXfrm>
        <a:off x="3456513" y="1252545"/>
        <a:ext cx="3199744" cy="1878818"/>
      </dsp:txXfrm>
    </dsp:sp>
    <dsp:sp modelId="{BE41B14E-C71D-EF47-8A35-6D349FC6C97D}">
      <dsp:nvSpPr>
        <dsp:cNvPr id="0" name=""/>
        <dsp:cNvSpPr/>
      </dsp:nvSpPr>
      <dsp:spPr>
        <a:xfrm>
          <a:off x="3456513"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6513" y="0"/>
        <a:ext cx="3199744" cy="1252545"/>
      </dsp:txXfrm>
    </dsp:sp>
    <dsp:sp modelId="{494AA880-F545-5340-B35A-32D3C922B44B}">
      <dsp:nvSpPr>
        <dsp:cNvPr id="0" name=""/>
        <dsp:cNvSpPr/>
      </dsp:nvSpPr>
      <dsp:spPr>
        <a:xfrm>
          <a:off x="6912237" y="0"/>
          <a:ext cx="3199744"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Service cannot be restarted manually, so fix the growth and max file size (shrink is possible)</a:t>
          </a:r>
        </a:p>
      </dsp:txBody>
      <dsp:txXfrm>
        <a:off x="6912237" y="1252545"/>
        <a:ext cx="3199744" cy="1878818"/>
      </dsp:txXfrm>
    </dsp:sp>
    <dsp:sp modelId="{4BB690A2-AB72-4943-BBEC-AF58BD426A9E}">
      <dsp:nvSpPr>
        <dsp:cNvPr id="0" name=""/>
        <dsp:cNvSpPr/>
      </dsp:nvSpPr>
      <dsp:spPr>
        <a:xfrm>
          <a:off x="6912237"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2237" y="0"/>
        <a:ext cx="3199744" cy="1252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D804-FC67-8B4C-AD3C-35CE8F0E76C6}">
      <dsp:nvSpPr>
        <dsp:cNvPr id="0" name=""/>
        <dsp:cNvSpPr/>
      </dsp:nvSpPr>
      <dsp:spPr>
        <a:xfrm>
          <a:off x="2757752" y="695724"/>
          <a:ext cx="535980" cy="91440"/>
        </a:xfrm>
        <a:custGeom>
          <a:avLst/>
          <a:gdLst/>
          <a:ahLst/>
          <a:cxnLst/>
          <a:rect l="0" t="0" r="0" b="0"/>
          <a:pathLst>
            <a:path>
              <a:moveTo>
                <a:pt x="0" y="45720"/>
              </a:moveTo>
              <a:lnTo>
                <a:pt x="5359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738611"/>
        <a:ext cx="28329" cy="5665"/>
      </dsp:txXfrm>
    </dsp:sp>
    <dsp:sp modelId="{884F47D3-3B2C-CF4E-8476-E58E552F90DB}">
      <dsp:nvSpPr>
        <dsp:cNvPr id="0" name=""/>
        <dsp:cNvSpPr/>
      </dsp:nvSpPr>
      <dsp:spPr>
        <a:xfrm>
          <a:off x="296157" y="2425"/>
          <a:ext cx="2463395" cy="1478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High Availability is handled behind the scenes automatically</a:t>
          </a:r>
        </a:p>
      </dsp:txBody>
      <dsp:txXfrm>
        <a:off x="296157" y="2425"/>
        <a:ext cx="2463395" cy="1478037"/>
      </dsp:txXfrm>
    </dsp:sp>
    <dsp:sp modelId="{A409D261-126D-4049-9792-9D72C7205D7A}">
      <dsp:nvSpPr>
        <dsp:cNvPr id="0" name=""/>
        <dsp:cNvSpPr/>
      </dsp:nvSpPr>
      <dsp:spPr>
        <a:xfrm>
          <a:off x="1527854" y="1478662"/>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1743820"/>
        <a:ext cx="154124" cy="5665"/>
      </dsp:txXfrm>
    </dsp:sp>
    <dsp:sp modelId="{E520C9F3-468B-3F4D-A2C9-49BE48EE9547}">
      <dsp:nvSpPr>
        <dsp:cNvPr id="0" name=""/>
        <dsp:cNvSpPr/>
      </dsp:nvSpPr>
      <dsp:spPr>
        <a:xfrm>
          <a:off x="3326133" y="2425"/>
          <a:ext cx="2463395" cy="14780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General Purpose there is a two-node Availability Group</a:t>
          </a:r>
        </a:p>
        <a:p>
          <a:pPr marL="114300" lvl="1" indent="-114300" algn="l" defTabSz="577850">
            <a:lnSpc>
              <a:spcPct val="90000"/>
            </a:lnSpc>
            <a:spcBef>
              <a:spcPct val="0"/>
            </a:spcBef>
            <a:spcAft>
              <a:spcPct val="15000"/>
            </a:spcAft>
            <a:buChar char="•"/>
          </a:pPr>
          <a:r>
            <a:rPr lang="en-US" sz="1300" kern="1200"/>
            <a:t>The secondary is non-readable</a:t>
          </a:r>
        </a:p>
      </dsp:txBody>
      <dsp:txXfrm>
        <a:off x="3326133" y="2425"/>
        <a:ext cx="2463395" cy="1478037"/>
      </dsp:txXfrm>
    </dsp:sp>
    <dsp:sp modelId="{043F1C78-98BB-8446-8CE2-AA773F6C6117}">
      <dsp:nvSpPr>
        <dsp:cNvPr id="0" name=""/>
        <dsp:cNvSpPr/>
      </dsp:nvSpPr>
      <dsp:spPr>
        <a:xfrm>
          <a:off x="2757752" y="2740342"/>
          <a:ext cx="535980" cy="91440"/>
        </a:xfrm>
        <a:custGeom>
          <a:avLst/>
          <a:gdLst/>
          <a:ahLst/>
          <a:cxnLst/>
          <a:rect l="0" t="0" r="0" b="0"/>
          <a:pathLst>
            <a:path>
              <a:moveTo>
                <a:pt x="0" y="45720"/>
              </a:moveTo>
              <a:lnTo>
                <a:pt x="535980"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2783229"/>
        <a:ext cx="28329" cy="5665"/>
      </dsp:txXfrm>
    </dsp:sp>
    <dsp:sp modelId="{29BC4226-7E90-224D-949E-39ADFE27831D}">
      <dsp:nvSpPr>
        <dsp:cNvPr id="0" name=""/>
        <dsp:cNvSpPr/>
      </dsp:nvSpPr>
      <dsp:spPr>
        <a:xfrm>
          <a:off x="296157" y="2047043"/>
          <a:ext cx="2463395" cy="14780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Business Critical there is a three-node Availability Group</a:t>
          </a:r>
        </a:p>
        <a:p>
          <a:pPr marL="114300" lvl="1" indent="-114300" algn="l" defTabSz="577850">
            <a:lnSpc>
              <a:spcPct val="90000"/>
            </a:lnSpc>
            <a:spcBef>
              <a:spcPct val="0"/>
            </a:spcBef>
            <a:spcAft>
              <a:spcPct val="15000"/>
            </a:spcAft>
            <a:buChar char="•"/>
          </a:pPr>
          <a:r>
            <a:rPr lang="en-US" sz="1300" kern="1200"/>
            <a:t>One secondary is readable and the other is non-readable</a:t>
          </a:r>
        </a:p>
      </dsp:txBody>
      <dsp:txXfrm>
        <a:off x="296157" y="2047043"/>
        <a:ext cx="2463395" cy="1478037"/>
      </dsp:txXfrm>
    </dsp:sp>
    <dsp:sp modelId="{5557439C-570D-7B4E-A5E1-8AC3C64211DB}">
      <dsp:nvSpPr>
        <dsp:cNvPr id="0" name=""/>
        <dsp:cNvSpPr/>
      </dsp:nvSpPr>
      <dsp:spPr>
        <a:xfrm>
          <a:off x="1527854" y="3523281"/>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3788438"/>
        <a:ext cx="154124" cy="5665"/>
      </dsp:txXfrm>
    </dsp:sp>
    <dsp:sp modelId="{381D60A2-6A35-6449-ACF6-F7F4510A5246}">
      <dsp:nvSpPr>
        <dsp:cNvPr id="0" name=""/>
        <dsp:cNvSpPr/>
      </dsp:nvSpPr>
      <dsp:spPr>
        <a:xfrm>
          <a:off x="3326133" y="2047043"/>
          <a:ext cx="2463395" cy="14780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Transactional replication from on-premises to Managed Instance and Managed Instance to on-premises is supported</a:t>
          </a:r>
        </a:p>
      </dsp:txBody>
      <dsp:txXfrm>
        <a:off x="3326133" y="2047043"/>
        <a:ext cx="2463395" cy="1478037"/>
      </dsp:txXfrm>
    </dsp:sp>
    <dsp:sp modelId="{ECEE02BF-8DB7-D341-BA08-251D90DC0CE8}">
      <dsp:nvSpPr>
        <dsp:cNvPr id="0" name=""/>
        <dsp:cNvSpPr/>
      </dsp:nvSpPr>
      <dsp:spPr>
        <a:xfrm>
          <a:off x="296157" y="4091662"/>
          <a:ext cx="2463395" cy="14780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Log shipping, DB mirroring and Availability Group cannot target a Managed Instance</a:t>
          </a:r>
        </a:p>
      </dsp:txBody>
      <dsp:txXfrm>
        <a:off x="296157" y="4091662"/>
        <a:ext cx="2463395" cy="1478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02FA6-5A47-9C48-98F6-79F409DEEE4A}">
      <dsp:nvSpPr>
        <dsp:cNvPr id="0" name=""/>
        <dsp:cNvSpPr/>
      </dsp:nvSpPr>
      <dsp:spPr>
        <a:xfrm rot="5400000">
          <a:off x="3278019" y="-647489"/>
          <a:ext cx="2296695" cy="41659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Same as for Azure SQL Database</a:t>
          </a:r>
        </a:p>
        <a:p>
          <a:pPr marL="171450" lvl="1" indent="-171450" algn="l" defTabSz="844550">
            <a:lnSpc>
              <a:spcPct val="90000"/>
            </a:lnSpc>
            <a:spcBef>
              <a:spcPct val="0"/>
            </a:spcBef>
            <a:spcAft>
              <a:spcPct val="15000"/>
            </a:spcAft>
            <a:buChar char="•"/>
          </a:pPr>
          <a:r>
            <a:rPr lang="en-US" sz="1900" kern="1200"/>
            <a:t>Applications written to be resilient to this (i.e. HA-aware) should reconnect automatically</a:t>
          </a:r>
        </a:p>
      </dsp:txBody>
      <dsp:txXfrm rot="-5400000">
        <a:off x="2343371" y="399274"/>
        <a:ext cx="4053877" cy="2072465"/>
      </dsp:txXfrm>
    </dsp:sp>
    <dsp:sp modelId="{F41C03CD-751C-464D-A7BA-DEE12B1981BD}">
      <dsp:nvSpPr>
        <dsp:cNvPr id="0" name=""/>
        <dsp:cNvSpPr/>
      </dsp:nvSpPr>
      <dsp:spPr>
        <a:xfrm>
          <a:off x="0" y="71"/>
          <a:ext cx="2343370"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Performing an upscale/downscale operation can cause a loss of connectivity to the Managed Instance</a:t>
          </a:r>
        </a:p>
      </dsp:txBody>
      <dsp:txXfrm>
        <a:off x="114394" y="114465"/>
        <a:ext cx="2114582" cy="2642081"/>
      </dsp:txXfrm>
    </dsp:sp>
    <dsp:sp modelId="{FDF6F21A-5377-104A-AD44-79F2814627F4}">
      <dsp:nvSpPr>
        <dsp:cNvPr id="0" name=""/>
        <dsp:cNvSpPr/>
      </dsp:nvSpPr>
      <dsp:spPr>
        <a:xfrm rot="5400000">
          <a:off x="3278019" y="2366923"/>
          <a:ext cx="2296695" cy="416599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General Purpose is fast</a:t>
          </a:r>
        </a:p>
        <a:p>
          <a:pPr marL="171450" lvl="1" indent="-171450" algn="l" defTabSz="844550">
            <a:lnSpc>
              <a:spcPct val="90000"/>
            </a:lnSpc>
            <a:spcBef>
              <a:spcPct val="0"/>
            </a:spcBef>
            <a:spcAft>
              <a:spcPct val="15000"/>
            </a:spcAft>
            <a:buChar char="•"/>
          </a:pPr>
          <a:r>
            <a:rPr lang="en-US" sz="1900" kern="1200"/>
            <a:t>Business Critical can vary widely as it may be a size-of-data-operation</a:t>
          </a:r>
        </a:p>
        <a:p>
          <a:pPr marL="342900" lvl="2" indent="-171450" algn="l" defTabSz="844550">
            <a:lnSpc>
              <a:spcPct val="90000"/>
            </a:lnSpc>
            <a:spcBef>
              <a:spcPct val="0"/>
            </a:spcBef>
            <a:spcAft>
              <a:spcPct val="15000"/>
            </a:spcAft>
            <a:buChar char="•"/>
          </a:pPr>
          <a:r>
            <a:rPr lang="en-US" sz="1900" kern="1200" dirty="0"/>
            <a:t>E.g., if new replicas must be created and initialized, or new hardware must be provisioned</a:t>
          </a:r>
        </a:p>
        <a:p>
          <a:pPr marL="342900" lvl="2" indent="-171450" algn="l" defTabSz="844550">
            <a:lnSpc>
              <a:spcPct val="90000"/>
            </a:lnSpc>
            <a:spcBef>
              <a:spcPct val="0"/>
            </a:spcBef>
            <a:spcAft>
              <a:spcPct val="15000"/>
            </a:spcAft>
            <a:buChar char="•"/>
          </a:pPr>
          <a:r>
            <a:rPr lang="en-US" sz="1900" kern="1200" dirty="0" err="1"/>
            <a:t>HyperScale</a:t>
          </a:r>
          <a:r>
            <a:rPr lang="en-US" sz="1900" kern="1200" dirty="0"/>
            <a:t> should be fast</a:t>
          </a:r>
        </a:p>
      </dsp:txBody>
      <dsp:txXfrm rot="-5400000">
        <a:off x="2343371" y="3413687"/>
        <a:ext cx="4053877" cy="2072465"/>
      </dsp:txXfrm>
    </dsp:sp>
    <dsp:sp modelId="{53D8F003-C60B-E242-8D08-E1819F85EDCC}">
      <dsp:nvSpPr>
        <dsp:cNvPr id="0" name=""/>
        <dsp:cNvSpPr/>
      </dsp:nvSpPr>
      <dsp:spPr>
        <a:xfrm>
          <a:off x="0" y="3014484"/>
          <a:ext cx="2343370" cy="28708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Speed of the operation depends on the tier</a:t>
          </a:r>
        </a:p>
      </dsp:txBody>
      <dsp:txXfrm>
        <a:off x="114394" y="3128878"/>
        <a:ext cx="2114582" cy="2642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4"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8894D5-2A5C-9741-8D3F-71107F561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894318-3DE2-274C-BCFB-2C61C371D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36DB3B-E656-7A46-AF63-40ACBAD1ED7B}" type="datetimeFigureOut">
              <a:rPr lang="en-US" smtClean="0"/>
              <a:t>3/14/2019</a:t>
            </a:fld>
            <a:endParaRPr lang="en-US"/>
          </a:p>
        </p:txBody>
      </p:sp>
      <p:sp>
        <p:nvSpPr>
          <p:cNvPr id="4" name="Footer Placeholder 3">
            <a:extLst>
              <a:ext uri="{FF2B5EF4-FFF2-40B4-BE49-F238E27FC236}">
                <a16:creationId xmlns:a16="http://schemas.microsoft.com/office/drawing/2014/main" id="{A179C18C-2021-FE44-9026-ED79FB0826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014330-7A05-F64B-86A6-4FAF71DD52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DF85D-D6C7-A94E-A0FD-AE3CFBB61164}" type="slidenum">
              <a:rPr lang="en-US" smtClean="0"/>
              <a:t>‹#›</a:t>
            </a:fld>
            <a:endParaRPr lang="en-US"/>
          </a:p>
        </p:txBody>
      </p:sp>
    </p:spTree>
    <p:extLst>
      <p:ext uri="{BB962C8B-B14F-4D97-AF65-F5344CB8AC3E}">
        <p14:creationId xmlns:p14="http://schemas.microsoft.com/office/powerpoint/2010/main" val="212372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F500-5AB1-4C1E-A7AF-7E65B10C71D3}" type="datetimeFigureOut">
              <a:rPr lang="en-US" smtClean="0"/>
              <a:t>3/14/2019</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E85CD-02E9-4FC3-B404-8B3FBF90DC8E}" type="slidenum">
              <a:rPr lang="en-US" smtClean="0"/>
              <a:t>‹#›</a:t>
            </a:fld>
            <a:endParaRPr lang="en-US"/>
          </a:p>
        </p:txBody>
      </p:sp>
    </p:spTree>
    <p:extLst>
      <p:ext uri="{BB962C8B-B14F-4D97-AF65-F5344CB8AC3E}">
        <p14:creationId xmlns:p14="http://schemas.microsoft.com/office/powerpoint/2010/main" val="9878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sql/relational-databases/databases/sql-server-data-files-in-microsoft-azure?view=sql-server-2017"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business-critical-service-ti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14</a:t>
            </a:fld>
            <a:endParaRPr lang="en-US"/>
          </a:p>
        </p:txBody>
      </p:sp>
    </p:spTree>
    <p:extLst>
      <p:ext uri="{BB962C8B-B14F-4D97-AF65-F5344CB8AC3E}">
        <p14:creationId xmlns:p14="http://schemas.microsoft.com/office/powerpoint/2010/main" val="237350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Gen 4Gen 5</a:t>
            </a:r>
            <a:r>
              <a:rPr lang="en-US" dirty="0">
                <a:effectLst/>
              </a:rPr>
              <a:t>HardwareIntel E5-2673 v3 (Haswell) 2.4 GHz processors, attached SSD </a:t>
            </a:r>
            <a:r>
              <a:rPr lang="en-US" dirty="0" err="1">
                <a:effectLst/>
              </a:rPr>
              <a:t>vCore</a:t>
            </a:r>
            <a:r>
              <a:rPr lang="en-US" dirty="0">
                <a:effectLst/>
              </a:rPr>
              <a:t> = 1 PP (physical core)Intel E5-2673 v4 (Broadwell) 2.3 GHz processors, fast </a:t>
            </a:r>
            <a:r>
              <a:rPr lang="en-US" dirty="0" err="1">
                <a:effectLst/>
              </a:rPr>
              <a:t>eNVM</a:t>
            </a:r>
            <a:r>
              <a:rPr lang="en-US" dirty="0">
                <a:effectLst/>
              </a:rPr>
              <a:t> SSD, </a:t>
            </a:r>
            <a:r>
              <a:rPr lang="en-US" dirty="0" err="1">
                <a:effectLst/>
              </a:rPr>
              <a:t>vCore</a:t>
            </a:r>
            <a:r>
              <a:rPr lang="en-US" dirty="0">
                <a:effectLst/>
              </a:rPr>
              <a:t>=1 LP (hyper-thread)Performance levels8, 16, 24 vCores8, 16, 24, 32, 40, 64, 80 vCoresMemory7 GB per vCore5.5 GB per </a:t>
            </a:r>
            <a:r>
              <a:rPr lang="en-US" dirty="0" err="1">
                <a:effectLst/>
              </a:rPr>
              <a:t>vCore</a:t>
            </a:r>
            <a:endParaRPr lang="en-US" dirty="0"/>
          </a:p>
        </p:txBody>
      </p:sp>
      <p:sp>
        <p:nvSpPr>
          <p:cNvPr id="4" name="Slide Number Placeholder 3"/>
          <p:cNvSpPr>
            <a:spLocks noGrp="1"/>
          </p:cNvSpPr>
          <p:nvPr>
            <p:ph type="sldNum" sz="quarter" idx="10"/>
          </p:nvPr>
        </p:nvSpPr>
        <p:spPr/>
        <p:txBody>
          <a:bodyPr/>
          <a:lstStyle/>
          <a:p>
            <a:fld id="{36E92B8B-12EB-411D-9F2E-0475C97BC379}" type="slidenum">
              <a:rPr lang="en-US" smtClean="0"/>
              <a:t>16</a:t>
            </a:fld>
            <a:endParaRPr lang="en-US"/>
          </a:p>
        </p:txBody>
      </p:sp>
    </p:spTree>
    <p:extLst>
      <p:ext uri="{BB962C8B-B14F-4D97-AF65-F5344CB8AC3E}">
        <p14:creationId xmlns:p14="http://schemas.microsoft.com/office/powerpoint/2010/main" val="204669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3/14/2019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11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25</a:t>
            </a:fld>
            <a:endParaRPr lang="en-US"/>
          </a:p>
        </p:txBody>
      </p:sp>
    </p:spTree>
    <p:extLst>
      <p:ext uri="{BB962C8B-B14F-4D97-AF65-F5344CB8AC3E}">
        <p14:creationId xmlns:p14="http://schemas.microsoft.com/office/powerpoint/2010/main" val="1336601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a:p>
            <a:r>
              <a:rPr lang="en-US"/>
              <a:t>Deployment</a:t>
            </a:r>
          </a:p>
          <a:p>
            <a:pPr lvl="1"/>
            <a:r>
              <a:rPr lang="en-US"/>
              <a:t>Managed Instance requires a minimum of 16 IP addresses in a subnet and may use up to 256 IP addresses</a:t>
            </a:r>
          </a:p>
          <a:p>
            <a:pPr lvl="1"/>
            <a:r>
              <a:rPr lang="en-US"/>
              <a:t>If deploying multiple Managed Instances inside the subnet, you need to optimize the subnet size</a:t>
            </a:r>
          </a:p>
          <a:p>
            <a:pPr lvl="1"/>
            <a:r>
              <a:rPr lang="en-US"/>
              <a:t>The default values create a subnet that takes all the </a:t>
            </a:r>
            <a:r>
              <a:rPr lang="en-US" err="1"/>
              <a:t>VNet</a:t>
            </a:r>
            <a:r>
              <a:rPr lang="en-US"/>
              <a:t> address space, allowing for only Managed Instance inside the virtual network</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23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logins are not supported</a:t>
            </a:r>
          </a:p>
          <a:p>
            <a:pPr lvl="1"/>
            <a:r>
              <a:rPr lang="en-US"/>
              <a:t>CREATE LOGIN .. FROM WINDOWS is not permitted</a:t>
            </a:r>
          </a:p>
          <a:p>
            <a:r>
              <a:rPr lang="en-US"/>
              <a:t>Azure AD user who creates the Managed Instance has unrestricted administrative privileges by default</a:t>
            </a:r>
          </a:p>
          <a:p>
            <a:pPr lvl="1"/>
            <a:r>
              <a:rPr lang="en-US"/>
              <a:t>This can be changed from an individual to a security group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AD non-admin database users can be created using CREATE USER … FROM EXTERNAL PROVIDER syntax</a:t>
            </a:r>
          </a:p>
          <a:p>
            <a:r>
              <a:rPr lang="en-US"/>
              <a:t>SQL logins are fully supported when created using:</a:t>
            </a:r>
          </a:p>
          <a:p>
            <a:pPr lvl="1"/>
            <a:r>
              <a:rPr lang="en-US"/>
              <a:t>FROM CERTIFICATE</a:t>
            </a:r>
          </a:p>
          <a:p>
            <a:pPr lvl="1"/>
            <a:r>
              <a:rPr lang="en-US"/>
              <a:t>FROM ASYMMETRIC KEY,</a:t>
            </a:r>
          </a:p>
          <a:p>
            <a:pPr lvl="1"/>
            <a:r>
              <a:rPr lang="en-US"/>
              <a:t> FROM SID</a:t>
            </a:r>
          </a:p>
          <a:p>
            <a:endParaRPr lang="en-US"/>
          </a:p>
        </p:txBody>
      </p:sp>
      <p:sp>
        <p:nvSpPr>
          <p:cNvPr id="4" name="Slide Number Placeholder 3"/>
          <p:cNvSpPr>
            <a:spLocks noGrp="1"/>
          </p:cNvSpPr>
          <p:nvPr>
            <p:ph type="sldNum" sz="quarter" idx="10"/>
          </p:nvPr>
        </p:nvSpPr>
        <p:spPr/>
        <p:txBody>
          <a:bodyPr/>
          <a:lstStyle/>
          <a:p>
            <a:fld id="{36E92B8B-12EB-411D-9F2E-0475C97BC379}" type="slidenum">
              <a:rPr lang="en-US" smtClean="0"/>
              <a:t>30</a:t>
            </a:fld>
            <a:endParaRPr lang="en-US"/>
          </a:p>
        </p:txBody>
      </p:sp>
    </p:spTree>
    <p:extLst>
      <p:ext uri="{BB962C8B-B14F-4D97-AF65-F5344CB8AC3E}">
        <p14:creationId xmlns:p14="http://schemas.microsoft.com/office/powerpoint/2010/main" val="26353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actually available on a MSDN Subscription</a:t>
            </a:r>
            <a:br>
              <a:rPr lang="en-AU" dirty="0"/>
            </a:br>
            <a:r>
              <a:rPr lang="en-AU" dirty="0"/>
              <a:t>Currently needs a paid subscription</a:t>
            </a:r>
          </a:p>
        </p:txBody>
      </p:sp>
      <p:sp>
        <p:nvSpPr>
          <p:cNvPr id="4" name="Slide Number Placeholder 3"/>
          <p:cNvSpPr>
            <a:spLocks noGrp="1"/>
          </p:cNvSpPr>
          <p:nvPr>
            <p:ph type="sldNum" sz="quarter" idx="5"/>
          </p:nvPr>
        </p:nvSpPr>
        <p:spPr/>
        <p:txBody>
          <a:bodyPr/>
          <a:lstStyle/>
          <a:p>
            <a:fld id="{D2FE85CD-02E9-4FC3-B404-8B3FBF90DC8E}" type="slidenum">
              <a:rPr lang="en-US" smtClean="0"/>
              <a:t>32</a:t>
            </a:fld>
            <a:endParaRPr lang="en-US"/>
          </a:p>
        </p:txBody>
      </p:sp>
    </p:spTree>
    <p:extLst>
      <p:ext uri="{BB962C8B-B14F-4D97-AF65-F5344CB8AC3E}">
        <p14:creationId xmlns:p14="http://schemas.microsoft.com/office/powerpoint/2010/main" val="2868830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34</a:t>
            </a:fld>
            <a:endParaRPr lang="en-US"/>
          </a:p>
        </p:txBody>
      </p:sp>
    </p:spTree>
    <p:extLst>
      <p:ext uri="{BB962C8B-B14F-4D97-AF65-F5344CB8AC3E}">
        <p14:creationId xmlns:p14="http://schemas.microsoft.com/office/powerpoint/2010/main" val="1502480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MI GP uses Azure Premium Storage to store database files for all databases, except for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From the perspective of the database engine, this storage type is remote, i.e. it is accessed over the network, using Azure network infrastructure. To use Azure Premium Storage, MI GP takes advantage of SQL Server native capability to use </a:t>
            </a:r>
            <a:r>
              <a:rPr lang="en-US" sz="1200" b="0" i="0" u="none" strike="noStrike" kern="1200" dirty="0">
                <a:solidFill>
                  <a:schemeClr val="tx1"/>
                </a:solidFill>
                <a:effectLst/>
                <a:latin typeface="+mn-lt"/>
                <a:ea typeface="+mn-ea"/>
                <a:cs typeface="+mn-cs"/>
                <a:hlinkClick r:id="rId3"/>
              </a:rPr>
              <a:t>database files directly in Azure Blob Storage</a:t>
            </a:r>
            <a:r>
              <a:rPr lang="en-US" sz="1200" b="0" i="0" kern="1200" dirty="0">
                <a:solidFill>
                  <a:schemeClr val="tx1"/>
                </a:solidFill>
                <a:effectLst/>
                <a:latin typeface="+mn-lt"/>
                <a:ea typeface="+mn-ea"/>
                <a:cs typeface="+mn-cs"/>
              </a:rPr>
              <a:t>. This means that there is not a disk or a network share that hosts database files; instead, file path is an HTTPS URL, and each database file is a page blob in Azure Blob Storage.</a:t>
            </a:r>
          </a:p>
          <a:p>
            <a:br>
              <a:rPr lang="en-US" dirty="0"/>
            </a:br>
            <a:endParaRPr lang="en-US" dirty="0"/>
          </a:p>
          <a:p>
            <a:pPr fontAlgn="base" latinLnBrk="0"/>
            <a:r>
              <a:rPr lang="en-US" sz="1200" b="0" i="0" kern="1200" dirty="0">
                <a:solidFill>
                  <a:schemeClr val="tx1"/>
                </a:solidFill>
                <a:effectLst/>
                <a:latin typeface="+mn-lt"/>
                <a:ea typeface="+mn-ea"/>
                <a:cs typeface="+mn-cs"/>
              </a:rPr>
              <a:t>The current implementation of MI GP does not use blobs smaller than 128 GB (P10). The system will use 128 GB (P10) blobs even for very small database files, to avoid negative performance impact that would be likely with smaller blob sizes (P4 and P6). Additionally, when allocating blobs in Premium Storage, MI always uses the maximum blob size within a storage performance tier. </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example, if database file size is 900 GB, MI GP will use a 1 TB (P30) blob for that file. In other words, blob size is snapped up to the maximum size of each storage performance tier. If the file grows above that limit, the system automatically increases blob size to the maximum of the next performance tier. Conversely, if the file is shrunk below the maximum size of a performance tier, blob size is automatically reduced as well.</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billing purposes, MI uses the configured instance file size limit (8 TB or less), not the larger blob size allocated in Azure Premium Storage.</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As mentioned earlier,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is not using Azure Premium Storage. It is located on the local SSD storage, which provides very low latency and high IOPS/throughput. This article focuses on databases that use remote storage.</a:t>
            </a:r>
          </a:p>
          <a:p>
            <a:pPr fontAlgn="base" latinLnBrk="0"/>
            <a:r>
              <a:rPr lang="en-US" sz="1200" b="0" i="0" kern="1200" dirty="0">
                <a:solidFill>
                  <a:schemeClr val="tx1"/>
                </a:solidFill>
                <a:effectLst/>
                <a:latin typeface="+mn-lt"/>
                <a:ea typeface="+mn-ea"/>
                <a:cs typeface="+mn-cs"/>
              </a:rPr>
              <a:t>Managed Instance </a:t>
            </a:r>
            <a:r>
              <a:rPr lang="en-US" sz="1200" b="0" i="0" u="none" strike="noStrike" kern="1200" dirty="0">
                <a:solidFill>
                  <a:schemeClr val="tx1"/>
                </a:solidFill>
                <a:effectLst/>
                <a:latin typeface="+mn-lt"/>
                <a:ea typeface="+mn-ea"/>
                <a:cs typeface="+mn-cs"/>
                <a:hlinkClick r:id="rId4"/>
              </a:rPr>
              <a:t>Business Critical</a:t>
            </a:r>
            <a:r>
              <a:rPr lang="en-US" sz="1200" b="0" i="0" kern="1200" dirty="0">
                <a:solidFill>
                  <a:schemeClr val="tx1"/>
                </a:solidFill>
                <a:effectLst/>
                <a:latin typeface="+mn-lt"/>
                <a:ea typeface="+mn-ea"/>
                <a:cs typeface="+mn-cs"/>
              </a:rPr>
              <a:t> (BC) instances do not use remote Azure Premium Storage, but instead use local SSD storage. Storage performance considerations discussed in this article do not apply to BC instances.</a:t>
            </a:r>
          </a:p>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35</a:t>
            </a:fld>
            <a:endParaRPr lang="en-US"/>
          </a:p>
        </p:txBody>
      </p:sp>
    </p:spTree>
    <p:extLst>
      <p:ext uri="{BB962C8B-B14F-4D97-AF65-F5344CB8AC3E}">
        <p14:creationId xmlns:p14="http://schemas.microsoft.com/office/powerpoint/2010/main" val="77819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3/14/2019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9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36</a:t>
            </a:fld>
            <a:endParaRPr lang="en-US"/>
          </a:p>
        </p:txBody>
      </p:sp>
    </p:spTree>
    <p:extLst>
      <p:ext uri="{BB962C8B-B14F-4D97-AF65-F5344CB8AC3E}">
        <p14:creationId xmlns:p14="http://schemas.microsoft.com/office/powerpoint/2010/main" val="908186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37</a:t>
            </a:fld>
            <a:endParaRPr lang="en-US"/>
          </a:p>
        </p:txBody>
      </p:sp>
    </p:spTree>
    <p:extLst>
      <p:ext uri="{BB962C8B-B14F-4D97-AF65-F5344CB8AC3E}">
        <p14:creationId xmlns:p14="http://schemas.microsoft.com/office/powerpoint/2010/main" val="1622740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8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1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3/14/2019 7:21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77864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46</a:t>
            </a:fld>
            <a:endParaRPr lang="en-US"/>
          </a:p>
        </p:txBody>
      </p:sp>
    </p:spTree>
    <p:extLst>
      <p:ext uri="{BB962C8B-B14F-4D97-AF65-F5344CB8AC3E}">
        <p14:creationId xmlns:p14="http://schemas.microsoft.com/office/powerpoint/2010/main" val="680459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 </a:t>
            </a:r>
            <a:r>
              <a:rPr lang="en-AU" dirty="0" err="1"/>
              <a:t>Exper</a:t>
            </a:r>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50</a:t>
            </a:fld>
            <a:endParaRPr lang="en-US"/>
          </a:p>
        </p:txBody>
      </p:sp>
    </p:spTree>
    <p:extLst>
      <p:ext uri="{BB962C8B-B14F-4D97-AF65-F5344CB8AC3E}">
        <p14:creationId xmlns:p14="http://schemas.microsoft.com/office/powerpoint/2010/main" val="1018919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 – Same Query engine as any other version of Azure SQL DB</a:t>
            </a:r>
          </a:p>
          <a:p>
            <a:endParaRPr lang="en-AU" dirty="0"/>
          </a:p>
          <a:p>
            <a:r>
              <a:rPr lang="en-AU" dirty="0"/>
              <a:t>Log Service – Has own compute</a:t>
            </a:r>
          </a:p>
          <a:p>
            <a:endParaRPr lang="en-AU" dirty="0"/>
          </a:p>
          <a:p>
            <a:r>
              <a:rPr lang="en-AU" dirty="0"/>
              <a:t>Page Servers – 1TB size each running own version of SQL Server</a:t>
            </a:r>
          </a:p>
          <a:p>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58</a:t>
            </a:fld>
            <a:endParaRPr lang="en-US"/>
          </a:p>
        </p:txBody>
      </p:sp>
    </p:spTree>
    <p:extLst>
      <p:ext uri="{BB962C8B-B14F-4D97-AF65-F5344CB8AC3E}">
        <p14:creationId xmlns:p14="http://schemas.microsoft.com/office/powerpoint/2010/main" val="42150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8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6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3/14/2019 7:21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25545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8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13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12</a:t>
            </a:fld>
            <a:endParaRPr lang="en-US"/>
          </a:p>
        </p:txBody>
      </p:sp>
    </p:spTree>
    <p:extLst>
      <p:ext uri="{BB962C8B-B14F-4D97-AF65-F5344CB8AC3E}">
        <p14:creationId xmlns:p14="http://schemas.microsoft.com/office/powerpoint/2010/main" val="984818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3/14/2019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931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293" y="6121376"/>
            <a:ext cx="1254178" cy="269134"/>
          </a:xfrm>
          <a:prstGeom prst="rect">
            <a:avLst/>
          </a:prstGeom>
        </p:spPr>
      </p:pic>
      <p:sp>
        <p:nvSpPr>
          <p:cNvPr id="7"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66933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727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3603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425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14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5"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16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995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93426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91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29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86740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20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sp>
        <p:nvSpPr>
          <p:cNvPr id="2" name="Text Box 3"/>
          <p:cNvSpPr txBox="1">
            <a:spLocks noChangeArrowheads="1"/>
          </p:cNvSpPr>
          <p:nvPr userDrawn="1"/>
        </p:nvSpPr>
        <p:spPr bwMode="blackWhite">
          <a:xfrm>
            <a:off x="269064" y="6171617"/>
            <a:ext cx="11645936" cy="395317"/>
          </a:xfrm>
          <a:prstGeom prst="rect">
            <a:avLst/>
          </a:prstGeom>
          <a:noFill/>
          <a:ln w="12700">
            <a:noFill/>
            <a:miter lim="800000"/>
            <a:headEnd type="none" w="sm" len="sm"/>
            <a:tailEnd type="none" w="sm" len="sm"/>
          </a:ln>
          <a:effectLst/>
        </p:spPr>
        <p:txBody>
          <a:bodyPr vert="horz" wrap="square" lIns="179168" tIns="143335" rIns="179168" bIns="143335"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98489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8"/>
            <a:ext cx="11645937" cy="2396047"/>
          </a:xfrm>
          <a:prstGeom prst="rect">
            <a:avLst/>
          </a:prstGeom>
        </p:spPr>
        <p:txBody>
          <a:bodyPr/>
          <a:lstStyle>
            <a:lvl1pPr marL="284591" indent="-28459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9" indent="-28459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0" indent="-223940">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0" indent="-22394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685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067" y="294380"/>
            <a:ext cx="11648252" cy="899665"/>
          </a:xfrm>
        </p:spPr>
        <p:txBody>
          <a:bodyPr/>
          <a:lstStyle>
            <a:lvl1pPr marL="0" algn="l" defTabSz="895064" rtl="0" eaLnBrk="1" latinLnBrk="0" hangingPunct="1">
              <a:spcBef>
                <a:spcPct val="0"/>
              </a:spcBef>
              <a:buNone/>
              <a:defRPr lang="en-US" sz="4307"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533291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764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97E55-29E7-40C9-82E1-5051D0DF6C05}"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81061-0324-4189-8B4A-94DE14266FA9}" type="slidenum">
              <a:rPr lang="en-US" smtClean="0"/>
              <a:t>‹#›</a:t>
            </a:fld>
            <a:endParaRPr lang="en-US"/>
          </a:p>
        </p:txBody>
      </p:sp>
    </p:spTree>
    <p:extLst>
      <p:ext uri="{BB962C8B-B14F-4D97-AF65-F5344CB8AC3E}">
        <p14:creationId xmlns:p14="http://schemas.microsoft.com/office/powerpoint/2010/main" val="3595108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4"/>
            <a:ext cx="12184062"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066" y="1633677"/>
            <a:ext cx="5562669" cy="1416157"/>
          </a:xfrm>
        </p:spPr>
        <p:txBody>
          <a:bodyPr/>
          <a:lstStyle>
            <a:lvl1pPr marL="0" indent="0">
              <a:lnSpc>
                <a:spcPct val="100000"/>
              </a:lnSpc>
              <a:spcBef>
                <a:spcPts val="1199"/>
              </a:spcBef>
              <a:buFont typeface="Arial" panose="020B0604020202020204" pitchFamily="34" charset="0"/>
              <a:buNone/>
              <a:defRPr lang="en-US" sz="1999"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372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599"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027" indent="0">
              <a:buFont typeface="Arial" panose="020B0604020202020204" pitchFamily="34" charset="0"/>
              <a:buNone/>
              <a:defRPr sz="1199">
                <a:solidFill>
                  <a:schemeClr val="tx1"/>
                </a:solidFill>
              </a:defRPr>
            </a:lvl3pPr>
            <a:lvl4pPr marL="783789" indent="0">
              <a:buFont typeface="Arial" panose="020B0604020202020204" pitchFamily="34" charset="0"/>
              <a:buNone/>
              <a:defRPr sz="1099">
                <a:solidFill>
                  <a:schemeClr val="tx1"/>
                </a:solidFill>
              </a:defRPr>
            </a:lvl4pPr>
            <a:lvl5pPr marL="1007728" indent="0">
              <a:buFont typeface="Arial" panose="020B0604020202020204" pitchFamily="34" charset="0"/>
              <a:buNone/>
              <a:defRPr sz="1099">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7276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798" b="0" kern="1200" cap="all" spc="30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983310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5799" cy="6858000"/>
          </a:xfrm>
          <a:prstGeom prst="rect">
            <a:avLst/>
          </a:prstGeom>
          <a:solidFill>
            <a:srgbClr val="0078D7"/>
          </a:solidFill>
        </p:spPr>
        <p:txBody>
          <a:bodyPr vert="horz" wrap="square" lIns="91367" tIns="45683" rIns="91367" bIns="4568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727">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065" y="2782669"/>
            <a:ext cx="5126734" cy="1292662"/>
          </a:xfrm>
        </p:spPr>
        <p:txBody>
          <a:bodyPr vert="horz" wrap="square" lIns="146304" tIns="91440" rIns="146304" bIns="91440" rtlCol="0" anchor="ctr" anchorCtr="0">
            <a:spAutoFit/>
          </a:bodyPr>
          <a:lstStyle>
            <a:lvl1pPr>
              <a:defRPr lang="en-US" sz="3597"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45866" y="1436124"/>
            <a:ext cx="4697798" cy="1565813"/>
          </a:xfrm>
        </p:spPr>
        <p:txBody>
          <a:bodyPr/>
          <a:lstStyle>
            <a:lvl1pPr>
              <a:defRPr sz="2398"/>
            </a:lvl1pPr>
            <a:lvl2pPr>
              <a:defRPr sz="1799">
                <a:latin typeface="+mj-lt"/>
              </a:defRPr>
            </a:lvl2pPr>
            <a:lvl3pPr>
              <a:defRPr sz="15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1364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721" y="-747464"/>
            <a:ext cx="4571789" cy="464711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276071" y="4075179"/>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203" y="1600201"/>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5" name="Rectangle 4"/>
          <p:cNvSpPr/>
          <p:nvPr userDrawn="1"/>
        </p:nvSpPr>
        <p:spPr>
          <a:xfrm>
            <a:off x="5591965" y="3786190"/>
            <a:ext cx="6592098" cy="3071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8969386" y="4214819"/>
            <a:ext cx="3214678" cy="264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userDrawn="1"/>
        </p:nvSpPr>
        <p:spPr>
          <a:xfrm>
            <a:off x="979462" y="415010"/>
            <a:ext cx="10389205" cy="707886"/>
          </a:xfrm>
          <a:prstGeom prst="rect">
            <a:avLst/>
          </a:prstGeom>
          <a:noFill/>
        </p:spPr>
        <p:txBody>
          <a:bodyPr wrap="square" rtlCol="0">
            <a:spAutoFit/>
          </a:bodyPr>
          <a:lstStyle/>
          <a:p>
            <a:pPr algn="ctr"/>
            <a:r>
              <a:rPr lang="en-IN" sz="4000" b="1" dirty="0">
                <a:solidFill>
                  <a:schemeClr val="accent1"/>
                </a:solidFill>
              </a:rPr>
              <a:t>A Big Thanks to Our Knowledge Partners</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48900" y="5505966"/>
            <a:ext cx="1263811" cy="1379418"/>
          </a:xfrm>
          <a:prstGeom prst="rect">
            <a:avLst/>
          </a:prstGeom>
        </p:spPr>
      </p:pic>
      <p:sp>
        <p:nvSpPr>
          <p:cNvPr id="10" name="TextBox 9"/>
          <p:cNvSpPr txBox="1"/>
          <p:nvPr userDrawn="1"/>
        </p:nvSpPr>
        <p:spPr>
          <a:xfrm>
            <a:off x="7388175" y="6594648"/>
            <a:ext cx="3735318" cy="230832"/>
          </a:xfrm>
          <a:prstGeom prst="rect">
            <a:avLst/>
          </a:prstGeom>
          <a:noFill/>
        </p:spPr>
        <p:txBody>
          <a:bodyPr wrap="none" rtlCol="0">
            <a:spAutoFit/>
          </a:bodyPr>
          <a:lstStyle/>
          <a:p>
            <a:r>
              <a:rPr lang="en-US" sz="900" dirty="0"/>
              <a:t>Data Platform Summit 2017 is a</a:t>
            </a:r>
            <a:r>
              <a:rPr lang="en-US" sz="900" baseline="0" dirty="0"/>
              <a:t> community initiative by eDominer Systems </a:t>
            </a:r>
            <a:endParaRPr lang="en-US" sz="900"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65247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270028"/>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001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3198"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376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15257619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6900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8"/>
            <a:ext cx="11645937" cy="2241704"/>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9355-8AB6-6842-9A9F-39E11374B27A}"/>
              </a:ext>
            </a:extLst>
          </p:cNvPr>
          <p:cNvSpPr>
            <a:spLocks noGrp="1"/>
          </p:cNvSpPr>
          <p:nvPr>
            <p:ph type="ctrTitle"/>
          </p:nvPr>
        </p:nvSpPr>
        <p:spPr>
          <a:xfrm>
            <a:off x="1523008" y="1122363"/>
            <a:ext cx="9138047"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FDE871A2-3CEC-8E47-BB2C-3C58024CE771}"/>
              </a:ext>
            </a:extLst>
          </p:cNvPr>
          <p:cNvSpPr>
            <a:spLocks noGrp="1"/>
          </p:cNvSpPr>
          <p:nvPr>
            <p:ph type="subTitle" idx="1"/>
          </p:nvPr>
        </p:nvSpPr>
        <p:spPr>
          <a:xfrm>
            <a:off x="1523008" y="3602038"/>
            <a:ext cx="9138047" cy="165576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9255E890-29C8-4641-A73E-2719DCA4B361}"/>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EAC5B1E4-4296-3F4F-A0E6-60CD0ACA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225E9-1375-A647-87E0-1B12A3EA202C}"/>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02821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9B9F-95E9-3545-94CA-578EBAD133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A9B58-ACB6-FC41-ADBE-D0A1AAA9A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2293-B55D-0246-8A73-45BC49ADB4E4}"/>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764867F1-4940-484E-85FE-A68139003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4F05-B6E6-1242-8209-A83B11DE504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F95E-AB71-804A-B7E6-67FC4D005B87}"/>
              </a:ext>
            </a:extLst>
          </p:cNvPr>
          <p:cNvSpPr>
            <a:spLocks noGrp="1"/>
          </p:cNvSpPr>
          <p:nvPr>
            <p:ph type="title"/>
          </p:nvPr>
        </p:nvSpPr>
        <p:spPr>
          <a:xfrm>
            <a:off x="831309" y="1709739"/>
            <a:ext cx="10508754" cy="2852737"/>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FCE2324F-24E1-EB43-BA13-0CD9D8BA25B6}"/>
              </a:ext>
            </a:extLst>
          </p:cNvPr>
          <p:cNvSpPr>
            <a:spLocks noGrp="1"/>
          </p:cNvSpPr>
          <p:nvPr>
            <p:ph type="body" idx="1"/>
          </p:nvPr>
        </p:nvSpPr>
        <p:spPr>
          <a:xfrm>
            <a:off x="831309" y="4589464"/>
            <a:ext cx="10508754" cy="1500187"/>
          </a:xfrm>
        </p:spPr>
        <p:txBody>
          <a:bodyPr/>
          <a:lstStyle>
            <a:lvl1pPr marL="0" indent="0">
              <a:buNone/>
              <a:defRPr sz="2398">
                <a:solidFill>
                  <a:schemeClr val="tx1">
                    <a:tint val="75000"/>
                  </a:schemeClr>
                </a:solidFill>
              </a:defRPr>
            </a:lvl1pPr>
            <a:lvl2pPr marL="456880" indent="0">
              <a:buNone/>
              <a:defRPr sz="1999">
                <a:solidFill>
                  <a:schemeClr val="tx1">
                    <a:tint val="75000"/>
                  </a:schemeClr>
                </a:solidFill>
              </a:defRPr>
            </a:lvl2pPr>
            <a:lvl3pPr marL="913760" indent="0">
              <a:buNone/>
              <a:defRPr sz="1799">
                <a:solidFill>
                  <a:schemeClr val="tx1">
                    <a:tint val="75000"/>
                  </a:schemeClr>
                </a:solidFill>
              </a:defRPr>
            </a:lvl3pPr>
            <a:lvl4pPr marL="1370640" indent="0">
              <a:buNone/>
              <a:defRPr sz="1599">
                <a:solidFill>
                  <a:schemeClr val="tx1">
                    <a:tint val="75000"/>
                  </a:schemeClr>
                </a:solidFill>
              </a:defRPr>
            </a:lvl4pPr>
            <a:lvl5pPr marL="1827520" indent="0">
              <a:buNone/>
              <a:defRPr sz="1599">
                <a:solidFill>
                  <a:schemeClr val="tx1">
                    <a:tint val="75000"/>
                  </a:schemeClr>
                </a:solidFill>
              </a:defRPr>
            </a:lvl5pPr>
            <a:lvl6pPr marL="2284400" indent="0">
              <a:buNone/>
              <a:defRPr sz="1599">
                <a:solidFill>
                  <a:schemeClr val="tx1">
                    <a:tint val="75000"/>
                  </a:schemeClr>
                </a:solidFill>
              </a:defRPr>
            </a:lvl6pPr>
            <a:lvl7pPr marL="2741280" indent="0">
              <a:buNone/>
              <a:defRPr sz="1599">
                <a:solidFill>
                  <a:schemeClr val="tx1">
                    <a:tint val="75000"/>
                  </a:schemeClr>
                </a:solidFill>
              </a:defRPr>
            </a:lvl7pPr>
            <a:lvl8pPr marL="3198160" indent="0">
              <a:buNone/>
              <a:defRPr sz="1599">
                <a:solidFill>
                  <a:schemeClr val="tx1">
                    <a:tint val="75000"/>
                  </a:schemeClr>
                </a:solidFill>
              </a:defRPr>
            </a:lvl8pPr>
            <a:lvl9pPr marL="3655040" indent="0">
              <a:buNone/>
              <a:defRPr sz="15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7D915A-5CD3-8F41-B73F-D88B6E20658B}"/>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4973E06B-0F50-6F41-9A52-5B5D335E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1A5B4-80D6-234E-B6BD-23BA63E262E0}"/>
              </a:ext>
            </a:extLst>
          </p:cNvPr>
          <p:cNvSpPr>
            <a:spLocks noGrp="1"/>
          </p:cNvSpPr>
          <p:nvPr>
            <p:ph type="sldNum" sz="quarter" idx="12"/>
          </p:nvPr>
        </p:nvSpPr>
        <p:spPr/>
        <p:txBody>
          <a:body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00E34BF2-3208-344D-AA36-4DBCA76BE9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8" name="Rounded Rectangle 7">
            <a:extLst>
              <a:ext uri="{FF2B5EF4-FFF2-40B4-BE49-F238E27FC236}">
                <a16:creationId xmlns:a16="http://schemas.microsoft.com/office/drawing/2014/main" id="{6D01B07F-F64A-8343-8516-F93F2C46C7D3}"/>
              </a:ext>
            </a:extLst>
          </p:cNvPr>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E2B2F2-73A3-D640-9C4C-F1BECEE891C1}"/>
              </a:ext>
            </a:extLst>
          </p:cNvPr>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7BB-DC42-2643-93B8-7875FA89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4620A-502D-0B42-9526-724B7BC09F32}"/>
              </a:ext>
            </a:extLst>
          </p:cNvPr>
          <p:cNvSpPr>
            <a:spLocks noGrp="1"/>
          </p:cNvSpPr>
          <p:nvPr>
            <p:ph sz="half" idx="1"/>
          </p:nvPr>
        </p:nvSpPr>
        <p:spPr>
          <a:xfrm>
            <a:off x="837654"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224B4-A8DD-0B45-BEC2-E1E1C1E02E58}"/>
              </a:ext>
            </a:extLst>
          </p:cNvPr>
          <p:cNvSpPr>
            <a:spLocks noGrp="1"/>
          </p:cNvSpPr>
          <p:nvPr>
            <p:ph sz="half" idx="2"/>
          </p:nvPr>
        </p:nvSpPr>
        <p:spPr>
          <a:xfrm>
            <a:off x="6168182"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A955A-5A18-CA44-BBCB-A2A99B96F770}"/>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6" name="Footer Placeholder 5">
            <a:extLst>
              <a:ext uri="{FF2B5EF4-FFF2-40B4-BE49-F238E27FC236}">
                <a16:creationId xmlns:a16="http://schemas.microsoft.com/office/drawing/2014/main" id="{4D38D169-039F-6049-9F7E-8F17052FD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C78E-D94A-7A43-8AA1-EAF764633D6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A2E-5CCF-5840-BADB-EFECD218DB38}"/>
              </a:ext>
            </a:extLst>
          </p:cNvPr>
          <p:cNvSpPr>
            <a:spLocks noGrp="1"/>
          </p:cNvSpPr>
          <p:nvPr>
            <p:ph type="title"/>
          </p:nvPr>
        </p:nvSpPr>
        <p:spPr>
          <a:xfrm>
            <a:off x="839241" y="365126"/>
            <a:ext cx="10508754"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915B0-7D09-CC4C-AB41-38ED1DB39777}"/>
              </a:ext>
            </a:extLst>
          </p:cNvPr>
          <p:cNvSpPr>
            <a:spLocks noGrp="1"/>
          </p:cNvSpPr>
          <p:nvPr>
            <p:ph type="body" idx="1"/>
          </p:nvPr>
        </p:nvSpPr>
        <p:spPr>
          <a:xfrm>
            <a:off x="839242" y="1681163"/>
            <a:ext cx="5154429"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4" name="Content Placeholder 3">
            <a:extLst>
              <a:ext uri="{FF2B5EF4-FFF2-40B4-BE49-F238E27FC236}">
                <a16:creationId xmlns:a16="http://schemas.microsoft.com/office/drawing/2014/main" id="{71891BF6-E99F-7242-AB3E-D92B469B8F76}"/>
              </a:ext>
            </a:extLst>
          </p:cNvPr>
          <p:cNvSpPr>
            <a:spLocks noGrp="1"/>
          </p:cNvSpPr>
          <p:nvPr>
            <p:ph sz="half" idx="2"/>
          </p:nvPr>
        </p:nvSpPr>
        <p:spPr>
          <a:xfrm>
            <a:off x="839242" y="2505075"/>
            <a:ext cx="515442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F285-42B4-6E41-9C49-E57E5CB01253}"/>
              </a:ext>
            </a:extLst>
          </p:cNvPr>
          <p:cNvSpPr>
            <a:spLocks noGrp="1"/>
          </p:cNvSpPr>
          <p:nvPr>
            <p:ph type="body" sz="quarter" idx="3"/>
          </p:nvPr>
        </p:nvSpPr>
        <p:spPr>
          <a:xfrm>
            <a:off x="6168182" y="1681163"/>
            <a:ext cx="5179814"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6" name="Content Placeholder 5">
            <a:extLst>
              <a:ext uri="{FF2B5EF4-FFF2-40B4-BE49-F238E27FC236}">
                <a16:creationId xmlns:a16="http://schemas.microsoft.com/office/drawing/2014/main" id="{E1FF119B-DBA2-C14C-98D0-C64BEC1B1415}"/>
              </a:ext>
            </a:extLst>
          </p:cNvPr>
          <p:cNvSpPr>
            <a:spLocks noGrp="1"/>
          </p:cNvSpPr>
          <p:nvPr>
            <p:ph sz="quarter" idx="4"/>
          </p:nvPr>
        </p:nvSpPr>
        <p:spPr>
          <a:xfrm>
            <a:off x="6168182" y="2505075"/>
            <a:ext cx="517981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71FD-7B65-0A4A-A4BE-DE3E99427BE8}"/>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8" name="Footer Placeholder 7">
            <a:extLst>
              <a:ext uri="{FF2B5EF4-FFF2-40B4-BE49-F238E27FC236}">
                <a16:creationId xmlns:a16="http://schemas.microsoft.com/office/drawing/2014/main" id="{1DA01232-D74E-2444-B9E5-A9D2AD436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712E7-1949-6541-A843-C108A34CA12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B35-BF31-1E44-B10D-C425A0EBA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837F-36D6-C745-B6F2-18951CE9C4C2}"/>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4" name="Footer Placeholder 3">
            <a:extLst>
              <a:ext uri="{FF2B5EF4-FFF2-40B4-BE49-F238E27FC236}">
                <a16:creationId xmlns:a16="http://schemas.microsoft.com/office/drawing/2014/main" id="{5DEFF513-03BF-6A46-9784-468BC9816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D736F-149B-4644-B549-DEF218B07E1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C2B29-7A62-4240-B3C9-3A30B1421455}"/>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3" name="Footer Placeholder 2">
            <a:extLst>
              <a:ext uri="{FF2B5EF4-FFF2-40B4-BE49-F238E27FC236}">
                <a16:creationId xmlns:a16="http://schemas.microsoft.com/office/drawing/2014/main" id="{FAD7588F-5F24-2940-8FD7-E175A14D7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98AB8-EA49-DE45-8B5E-A4D91EF7D92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49C-578E-6E4C-9D79-CAFE8B5D7C2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A0212DB4-9704-E24B-B055-E7D732B8F2C5}"/>
              </a:ext>
            </a:extLst>
          </p:cNvPr>
          <p:cNvSpPr>
            <a:spLocks noGrp="1"/>
          </p:cNvSpPr>
          <p:nvPr>
            <p:ph idx="1"/>
          </p:nvPr>
        </p:nvSpPr>
        <p:spPr>
          <a:xfrm>
            <a:off x="5179814" y="987426"/>
            <a:ext cx="6168182" cy="4873625"/>
          </a:xfrm>
        </p:spPr>
        <p:txBody>
          <a:bodyPr/>
          <a:lstStyle>
            <a:lvl1pPr>
              <a:defRPr sz="3198"/>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FECF6-D46A-1A4F-B274-104017E1FBA8}"/>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F712BA59-D475-064A-B67C-96468D6A6B6C}"/>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6" name="Footer Placeholder 5">
            <a:extLst>
              <a:ext uri="{FF2B5EF4-FFF2-40B4-BE49-F238E27FC236}">
                <a16:creationId xmlns:a16="http://schemas.microsoft.com/office/drawing/2014/main" id="{465DE6CE-70E3-C649-8227-C0197BB2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936D2-706A-D640-BF8C-B36DD9A66C1F}"/>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E2F5-2F03-C341-9245-A608A86CCB5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0D340BBD-C154-A142-8A39-34E6E55C805A}"/>
              </a:ext>
            </a:extLst>
          </p:cNvPr>
          <p:cNvSpPr>
            <a:spLocks noGrp="1"/>
          </p:cNvSpPr>
          <p:nvPr>
            <p:ph type="pic" idx="1"/>
          </p:nvPr>
        </p:nvSpPr>
        <p:spPr>
          <a:xfrm>
            <a:off x="5179814" y="987426"/>
            <a:ext cx="6168182" cy="4873625"/>
          </a:xfrm>
        </p:spPr>
        <p:txBody>
          <a:bodyPr/>
          <a:lstStyle>
            <a:lvl1pPr marL="0" indent="0">
              <a:buNone/>
              <a:defRPr sz="3198"/>
            </a:lvl1pPr>
            <a:lvl2pPr marL="456880" indent="0">
              <a:buNone/>
              <a:defRPr sz="2798"/>
            </a:lvl2pPr>
            <a:lvl3pPr marL="913760" indent="0">
              <a:buNone/>
              <a:defRPr sz="2398"/>
            </a:lvl3pPr>
            <a:lvl4pPr marL="1370640" indent="0">
              <a:buNone/>
              <a:defRPr sz="1999"/>
            </a:lvl4pPr>
            <a:lvl5pPr marL="1827520" indent="0">
              <a:buNone/>
              <a:defRPr sz="1999"/>
            </a:lvl5pPr>
            <a:lvl6pPr marL="2284400" indent="0">
              <a:buNone/>
              <a:defRPr sz="1999"/>
            </a:lvl6pPr>
            <a:lvl7pPr marL="2741280" indent="0">
              <a:buNone/>
              <a:defRPr sz="1999"/>
            </a:lvl7pPr>
            <a:lvl8pPr marL="3198160" indent="0">
              <a:buNone/>
              <a:defRPr sz="1999"/>
            </a:lvl8pPr>
            <a:lvl9pPr marL="3655040" indent="0">
              <a:buNone/>
              <a:defRPr sz="1999"/>
            </a:lvl9pPr>
          </a:lstStyle>
          <a:p>
            <a:endParaRPr lang="en-US"/>
          </a:p>
        </p:txBody>
      </p:sp>
      <p:sp>
        <p:nvSpPr>
          <p:cNvPr id="4" name="Text Placeholder 3">
            <a:extLst>
              <a:ext uri="{FF2B5EF4-FFF2-40B4-BE49-F238E27FC236}">
                <a16:creationId xmlns:a16="http://schemas.microsoft.com/office/drawing/2014/main" id="{DDE6D89C-796F-E844-835D-0E40E26112EE}"/>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E5547A72-8D2F-3E4E-BB0D-501C2D7681E3}"/>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6" name="Footer Placeholder 5">
            <a:extLst>
              <a:ext uri="{FF2B5EF4-FFF2-40B4-BE49-F238E27FC236}">
                <a16:creationId xmlns:a16="http://schemas.microsoft.com/office/drawing/2014/main" id="{9DE64C20-D4D9-CB42-9A77-9A88D2EA9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7C75B-1DC1-A64A-BD57-C6D5D067595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EB46-E6A4-6A49-8194-0C543CBAA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AB73-1D0C-644D-8AB7-BECE351E1D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17ABF-DAB4-2940-90E2-FCD87E330D8F}"/>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E791E21D-187F-6542-8F0A-48A7D5ADD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0F32-0B3B-B041-B79E-9404C92B93F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E6514-A27F-3247-8B07-8C5370695877}"/>
              </a:ext>
            </a:extLst>
          </p:cNvPr>
          <p:cNvSpPr>
            <a:spLocks noGrp="1"/>
          </p:cNvSpPr>
          <p:nvPr>
            <p:ph type="title" orient="vert"/>
          </p:nvPr>
        </p:nvSpPr>
        <p:spPr>
          <a:xfrm>
            <a:off x="8719220" y="365125"/>
            <a:ext cx="262718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781D2-8659-454B-8BC2-898D31901872}"/>
              </a:ext>
            </a:extLst>
          </p:cNvPr>
          <p:cNvSpPr>
            <a:spLocks noGrp="1"/>
          </p:cNvSpPr>
          <p:nvPr>
            <p:ph type="body" orient="vert" idx="1"/>
          </p:nvPr>
        </p:nvSpPr>
        <p:spPr>
          <a:xfrm>
            <a:off x="837654" y="365125"/>
            <a:ext cx="772926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C79B9-A274-B742-A812-0BE1BB2C0F49}"/>
              </a:ext>
            </a:extLst>
          </p:cNvPr>
          <p:cNvSpPr>
            <a:spLocks noGrp="1"/>
          </p:cNvSpPr>
          <p:nvPr>
            <p:ph type="dt" sz="half" idx="10"/>
          </p:nvPr>
        </p:nvSpPr>
        <p:spPr/>
        <p:txBody>
          <a:body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BBC7698F-5D9A-D24A-B3CD-4F9A8116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C1F96-A8E2-7344-AD05-0D78DA7E169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30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3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4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776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521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119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2.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2"/>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5"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178619555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2" r:id="rId29"/>
    <p:sldLayoutId id="2147483703" r:id="rId30"/>
    <p:sldLayoutId id="2147483663" r:id="rId31"/>
    <p:sldLayoutId id="2147483651" r:id="rId32"/>
    <p:sldLayoutId id="2147483664" r:id="rId33"/>
    <p:sldLayoutId id="2147483667" r:id="rId34"/>
    <p:sldLayoutId id="2147483669" r:id="rId35"/>
    <p:sldLayoutId id="2147483670" r:id="rId36"/>
    <p:sldLayoutId id="2147483700" r:id="rId37"/>
    <p:sldLayoutId id="2147483701" r:id="rId38"/>
  </p:sldLayoutIdLst>
  <p:transition>
    <p:fade/>
  </p:transition>
  <p:txStyles>
    <p:titleStyle>
      <a:lvl1pPr algn="l" defTabSz="913727" rtl="0" eaLnBrk="1" latinLnBrk="0" hangingPunct="1">
        <a:lnSpc>
          <a:spcPct val="90000"/>
        </a:lnSpc>
        <a:spcBef>
          <a:spcPct val="0"/>
        </a:spcBef>
        <a:buNone/>
        <a:defRPr lang="en-US" sz="4797" b="0" kern="1200" cap="none" spc="-100" baseline="0" dirty="0" smtClean="0">
          <a:ln w="3175">
            <a:noFill/>
          </a:ln>
          <a:solidFill>
            <a:srgbClr val="505050"/>
          </a:solidFill>
          <a:effectLst/>
          <a:latin typeface="+mj-lt"/>
          <a:ea typeface="+mn-ea"/>
          <a:cs typeface="Segoe UI" pitchFamily="34" charset="0"/>
        </a:defRPr>
      </a:lvl1pPr>
    </p:titleStyle>
    <p:bodyStyle>
      <a:lvl1pPr marL="335910" marR="0" indent="-33591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72290" marR="0" indent="-23638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8378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2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749"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13"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7A580-C511-1947-A875-DB7FD194C2CE}"/>
              </a:ext>
            </a:extLst>
          </p:cNvPr>
          <p:cNvSpPr>
            <a:spLocks noGrp="1"/>
          </p:cNvSpPr>
          <p:nvPr>
            <p:ph type="title"/>
          </p:nvPr>
        </p:nvSpPr>
        <p:spPr>
          <a:xfrm>
            <a:off x="837655" y="365126"/>
            <a:ext cx="1050875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2B3CFD-8BAB-484E-B3DA-6CBD6E51CE59}"/>
              </a:ext>
            </a:extLst>
          </p:cNvPr>
          <p:cNvSpPr>
            <a:spLocks noGrp="1"/>
          </p:cNvSpPr>
          <p:nvPr>
            <p:ph type="body" idx="1"/>
          </p:nvPr>
        </p:nvSpPr>
        <p:spPr>
          <a:xfrm>
            <a:off x="837655" y="1825625"/>
            <a:ext cx="1050875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CCE74-8490-334A-A1CC-38C9CAF735C7}"/>
              </a:ext>
            </a:extLst>
          </p:cNvPr>
          <p:cNvSpPr>
            <a:spLocks noGrp="1"/>
          </p:cNvSpPr>
          <p:nvPr>
            <p:ph type="dt" sz="half" idx="2"/>
          </p:nvPr>
        </p:nvSpPr>
        <p:spPr>
          <a:xfrm>
            <a:off x="837654" y="6356351"/>
            <a:ext cx="2741414"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BBDB8800-9C86-414A-8295-29A3F7388D21}" type="datetimeFigureOut">
              <a:rPr lang="en-US" smtClean="0"/>
              <a:t>3/14/2019</a:t>
            </a:fld>
            <a:endParaRPr lang="en-US"/>
          </a:p>
        </p:txBody>
      </p:sp>
      <p:sp>
        <p:nvSpPr>
          <p:cNvPr id="5" name="Footer Placeholder 4">
            <a:extLst>
              <a:ext uri="{FF2B5EF4-FFF2-40B4-BE49-F238E27FC236}">
                <a16:creationId xmlns:a16="http://schemas.microsoft.com/office/drawing/2014/main" id="{F465C6A0-DC47-8546-850B-0577FC163A9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DD0D8-696A-5D40-B901-D4540D3935FB}"/>
              </a:ext>
            </a:extLst>
          </p:cNvPr>
          <p:cNvSpPr>
            <a:spLocks noGrp="1"/>
          </p:cNvSpPr>
          <p:nvPr>
            <p:ph type="sldNum" sz="quarter" idx="4"/>
          </p:nvPr>
        </p:nvSpPr>
        <p:spPr>
          <a:xfrm>
            <a:off x="8604995" y="6356351"/>
            <a:ext cx="2741414"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C32B16B8-4D44-0F41-92D2-4AA5B1A2237D}"/>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61700290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9" r:id="rId16"/>
    <p:sldLayoutId id="2147483741" r:id="rId17"/>
  </p:sldLayoutIdLst>
  <p:transition>
    <p:fade/>
  </p:transition>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9.jpeg"/><Relationship Id="rId5" Type="http://schemas.openxmlformats.org/officeDocument/2006/relationships/image" Target="../media/image8.tif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offers/ms-azr-0023p/" TargetMode="External"/><Relationship Id="rId3" Type="http://schemas.openxmlformats.org/officeDocument/2006/relationships/hyperlink" Target="https://docs.microsoft.com/en-us/azure/sql-database/sql-database-managed-instance-resource-limits#obtaining-a-larger-quota-for-sql-managed-instance" TargetMode="External"/><Relationship Id="rId7" Type="http://schemas.openxmlformats.org/officeDocument/2006/relationships/hyperlink" Target="https://azure.microsoft.com/offers/ms-azr-0148p/" TargetMode="External"/><Relationship Id="rId2" Type="http://schemas.openxmlformats.org/officeDocument/2006/relationships/hyperlink" Target="https://azure.microsoft.com/global-infrastructure/services/?products=sql-database&amp;regions=all" TargetMode="External"/><Relationship Id="rId1" Type="http://schemas.openxmlformats.org/officeDocument/2006/relationships/slideLayout" Target="../slideLayouts/slideLayout55.xml"/><Relationship Id="rId6" Type="http://schemas.openxmlformats.org/officeDocument/2006/relationships/hyperlink" Target="https://docs.microsoft.com/partner-center/csp-documents-and-learning-resources" TargetMode="External"/><Relationship Id="rId5" Type="http://schemas.openxmlformats.org/officeDocument/2006/relationships/hyperlink" Target="https://azure.microsoft.com/offers/ms-azr-0003p/" TargetMode="External"/><Relationship Id="rId4" Type="http://schemas.openxmlformats.org/officeDocument/2006/relationships/hyperlink" Target="https://azure.microsoft.com/pricing/enterprise-agreeme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2.emf"/><Relationship Id="rId18" Type="http://schemas.openxmlformats.org/officeDocument/2006/relationships/oleObject" Target="../embeddings/oleObject12.bin"/><Relationship Id="rId3" Type="http://schemas.openxmlformats.org/officeDocument/2006/relationships/notesSlide" Target="../notesSlides/notesSlide15.xml"/><Relationship Id="rId21" Type="http://schemas.openxmlformats.org/officeDocument/2006/relationships/image" Target="../media/image35.emf"/><Relationship Id="rId7" Type="http://schemas.openxmlformats.org/officeDocument/2006/relationships/image" Target="../media/image29.emf"/><Relationship Id="rId12" Type="http://schemas.openxmlformats.org/officeDocument/2006/relationships/oleObject" Target="../embeddings/oleObject9.bin"/><Relationship Id="rId17" Type="http://schemas.openxmlformats.org/officeDocument/2006/relationships/image" Target="../media/image34.emf"/><Relationship Id="rId2" Type="http://schemas.openxmlformats.org/officeDocument/2006/relationships/slideLayout" Target="../slideLayouts/slideLayout44.xml"/><Relationship Id="rId16" Type="http://schemas.openxmlformats.org/officeDocument/2006/relationships/oleObject" Target="../embeddings/oleObject11.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31.emf"/><Relationship Id="rId5" Type="http://schemas.openxmlformats.org/officeDocument/2006/relationships/image" Target="../media/image28.emf"/><Relationship Id="rId15" Type="http://schemas.openxmlformats.org/officeDocument/2006/relationships/image" Target="../media/image33.emf"/><Relationship Id="rId23" Type="http://schemas.openxmlformats.org/officeDocument/2006/relationships/oleObject" Target="../embeddings/oleObject16.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30.emf"/><Relationship Id="rId14" Type="http://schemas.openxmlformats.org/officeDocument/2006/relationships/oleObject" Target="../embeddings/oleObject10.bin"/><Relationship Id="rId22"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issues" TargetMode="External"/><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4.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5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5.png"/><Relationship Id="rId7" Type="http://schemas.openxmlformats.org/officeDocument/2006/relationships/diagramColors" Target="../diagrams/colors4.xml"/><Relationship Id="rId2" Type="http://schemas.openxmlformats.org/officeDocument/2006/relationships/notesSlide" Target="../notesSlides/notesSlide21.xml"/><Relationship Id="rId1" Type="http://schemas.openxmlformats.org/officeDocument/2006/relationships/slideLayout" Target="../slideLayouts/slideLayout5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50.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4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paghettidba/WorkloadTools" TargetMode="External"/><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54.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medium.com/azure-sqldb-managed-instance/file-layout-in-general-purpose-azure-sql-managed-instance-cf21fff9c76c" TargetMode="External"/><Relationship Id="rId2" Type="http://schemas.openxmlformats.org/officeDocument/2006/relationships/hyperlink" Target="https://medium.com/azure-sqldb-managed-instance/the-ultimate-guide-for-creating-and-configuring-azure-sql-managed-instance-environment-91ff58c0be01" TargetMode="External"/><Relationship Id="rId1" Type="http://schemas.openxmlformats.org/officeDocument/2006/relationships/slideLayout" Target="../slideLayouts/slideLayout40.xml"/><Relationship Id="rId5" Type="http://schemas.openxmlformats.org/officeDocument/2006/relationships/hyperlink" Target="https://techcommunity.microsoft.com/t5/DataCAT/SQL-Server-Backup-to-URL-a-cheat-sheet/ba-p/346358" TargetMode="External"/><Relationship Id="rId4" Type="http://schemas.openxmlformats.org/officeDocument/2006/relationships/hyperlink" Target="https://blogs.technet.microsoft.com/hybridcloudbp/2018/11/02/migration-from-sql-server-to-azure-sql-database-managed-instanc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sqlbits.com/Sessions/Event18/Managed_Instances_Deep_Dive" TargetMode="External"/><Relationship Id="rId2" Type="http://schemas.openxmlformats.org/officeDocument/2006/relationships/hyperlink" Target="https://sqlbits.com/Sessions/Event18/Introduction_to_Managed_Instances" TargetMode="External"/><Relationship Id="rId1" Type="http://schemas.openxmlformats.org/officeDocument/2006/relationships/slideLayout" Target="../slideLayouts/slideLayout40.xml"/><Relationship Id="rId5" Type="http://schemas.openxmlformats.org/officeDocument/2006/relationships/hyperlink" Target="https://sqlbits.com/Sessions/Event18/Azure_Managed_Instances_Your_Bridge_to_the_Cloud2" TargetMode="External"/><Relationship Id="rId4" Type="http://schemas.openxmlformats.org/officeDocument/2006/relationships/hyperlink" Target="https://sqlbits.com/Sessions/Event18/Hyperscale_for_Azure_SQL_DB"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4.emf"/><Relationship Id="rId2" Type="http://schemas.openxmlformats.org/officeDocument/2006/relationships/slideLayout" Target="../slideLayouts/slideLayout4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E32134-DF33-E24D-9B89-E2016E40FC28}"/>
              </a:ext>
            </a:extLst>
          </p:cNvPr>
          <p:cNvSpPr>
            <a:spLocks noGrp="1"/>
          </p:cNvSpPr>
          <p:nvPr>
            <p:ph type="title"/>
          </p:nvPr>
        </p:nvSpPr>
        <p:spPr/>
        <p:txBody>
          <a:bodyPr/>
          <a:lstStyle/>
          <a:p>
            <a:r>
              <a:rPr lang="en-AU" dirty="0"/>
              <a:t>Introduction to Azure Managed Instances</a:t>
            </a:r>
          </a:p>
        </p:txBody>
      </p:sp>
      <p:sp>
        <p:nvSpPr>
          <p:cNvPr id="4" name="Text Placeholder 3">
            <a:extLst>
              <a:ext uri="{FF2B5EF4-FFF2-40B4-BE49-F238E27FC236}">
                <a16:creationId xmlns:a16="http://schemas.microsoft.com/office/drawing/2014/main" id="{21C8B8E8-4B92-6E4A-A86D-3DEFD30FCF0B}"/>
              </a:ext>
            </a:extLst>
          </p:cNvPr>
          <p:cNvSpPr>
            <a:spLocks noGrp="1"/>
          </p:cNvSpPr>
          <p:nvPr>
            <p:ph type="body" sz="quarter" idx="12"/>
          </p:nvPr>
        </p:nvSpPr>
        <p:spPr/>
        <p:txBody>
          <a:bodyPr/>
          <a:lstStyle/>
          <a:p>
            <a:r>
              <a:rPr lang="en-US" dirty="0"/>
              <a:t>Patrick Flynn</a:t>
            </a:r>
          </a:p>
          <a:p>
            <a:r>
              <a:rPr lang="en-US" dirty="0"/>
              <a:t>edmpass.pass.org</a:t>
            </a:r>
          </a:p>
          <a:p>
            <a:r>
              <a:rPr lang="en-US" dirty="0"/>
              <a:t>15 March 2019</a:t>
            </a:r>
          </a:p>
        </p:txBody>
      </p:sp>
    </p:spTree>
    <p:extLst>
      <p:ext uri="{BB962C8B-B14F-4D97-AF65-F5344CB8AC3E}">
        <p14:creationId xmlns:p14="http://schemas.microsoft.com/office/powerpoint/2010/main" val="3304696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79913"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064" y="356828"/>
            <a:ext cx="11648252" cy="615152"/>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0720" y="2381818"/>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Rehost </a:t>
            </a:r>
          </a:p>
          <a:p>
            <a:pPr defTabSz="913760">
              <a:defRPr/>
            </a:pPr>
            <a:r>
              <a:rPr lang="en-US" sz="1999">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0720" y="3466905"/>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0720" y="4551992"/>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0720" y="5637080"/>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26864" y="1559792"/>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4529" y="1705917"/>
            <a:ext cx="355939" cy="23814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0584"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93926" y="4264109"/>
            <a:ext cx="373145" cy="37314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881"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79880" y="2821186"/>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79880"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79880"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79880"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47067" y="2823051"/>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47067"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47067"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47067"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4095" y="2821186"/>
            <a:ext cx="465785" cy="3257126"/>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9419" y="2823051"/>
            <a:ext cx="478935" cy="3255261"/>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1077" y="2635721"/>
            <a:ext cx="406903" cy="3629921"/>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344" y="4317197"/>
            <a:ext cx="277554" cy="266968"/>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68263" y="2273828"/>
            <a:ext cx="2815895" cy="214419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68263" y="4495522"/>
            <a:ext cx="2815898" cy="210151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322" y="2719870"/>
            <a:ext cx="2129004"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rehosting or</a:t>
            </a:r>
            <a:br>
              <a:rPr lang="en-US" sz="1799" b="1">
                <a:solidFill>
                  <a:srgbClr val="00B050"/>
                </a:solidFill>
              </a:rPr>
            </a:br>
            <a:r>
              <a:rPr lang="en-US" sz="1799" b="1">
                <a:solidFill>
                  <a:srgbClr val="00B050"/>
                </a:solidFill>
              </a:rPr>
              <a:t>light refactoring for </a:t>
            </a:r>
            <a:br>
              <a:rPr lang="en-US" sz="1799" b="1">
                <a:solidFill>
                  <a:srgbClr val="00B050"/>
                </a:solidFill>
              </a:rPr>
            </a:br>
            <a:r>
              <a:rPr lang="en-US" sz="1799" b="1">
                <a:solidFill>
                  <a:srgbClr val="00B050"/>
                </a:solidFill>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2" y="1944065"/>
            <a:ext cx="3362951" cy="620631"/>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322" y="5303359"/>
            <a:ext cx="2073128" cy="993087"/>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Eliminates the need</a:t>
            </a:r>
          </a:p>
          <a:p>
            <a:pPr>
              <a:lnSpc>
                <a:spcPct val="90000"/>
              </a:lnSpc>
              <a:spcAft>
                <a:spcPts val="600"/>
              </a:spcAft>
            </a:pPr>
            <a:r>
              <a:rPr lang="en-US" sz="1799" b="1">
                <a:solidFill>
                  <a:srgbClr val="FF0000"/>
                </a:solidFill>
              </a:rPr>
              <a:t>to rearchitect or </a:t>
            </a:r>
          </a:p>
          <a:p>
            <a:pPr>
              <a:lnSpc>
                <a:spcPct val="90000"/>
              </a:lnSpc>
              <a:spcAft>
                <a:spcPts val="600"/>
              </a:spcAft>
            </a:pPr>
            <a:r>
              <a:rPr lang="en-US" sz="1799" b="1">
                <a:solidFill>
                  <a:srgbClr val="FF0000"/>
                </a:solidFill>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66530" y="3723333"/>
            <a:ext cx="2245976" cy="136896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294643" y="2724416"/>
            <a:ext cx="2504055"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optimization</a:t>
            </a:r>
            <a:br>
              <a:rPr lang="en-US" sz="1799" b="1">
                <a:solidFill>
                  <a:srgbClr val="00B050"/>
                </a:solidFill>
              </a:rPr>
            </a:br>
            <a:r>
              <a:rPr lang="en-US" sz="1799" b="1">
                <a:solidFill>
                  <a:srgbClr val="00B050"/>
                </a:solidFill>
              </a:rPr>
              <a:t>during or post migration</a:t>
            </a:r>
            <a:br>
              <a:rPr lang="en-US" sz="1799" b="1">
                <a:solidFill>
                  <a:srgbClr val="00B050"/>
                </a:solidFill>
              </a:rPr>
            </a:br>
            <a:r>
              <a:rPr lang="en-US" sz="1799" b="1">
                <a:solidFill>
                  <a:srgbClr val="00B050"/>
                </a:solidFill>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294644" y="5301925"/>
            <a:ext cx="2411269" cy="590290"/>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IaaS (virtual machines) </a:t>
            </a:r>
            <a:br>
              <a:rPr lang="en-US" sz="1799" b="1">
                <a:solidFill>
                  <a:srgbClr val="FF0000"/>
                </a:solidFill>
              </a:rPr>
            </a:br>
            <a:r>
              <a:rPr lang="en-US" sz="1799" b="1">
                <a:solidFill>
                  <a:srgbClr val="FF0000"/>
                </a:solidFill>
              </a:rPr>
              <a:t>fall short here</a:t>
            </a:r>
          </a:p>
        </p:txBody>
      </p:sp>
    </p:spTree>
    <p:extLst>
      <p:ext uri="{BB962C8B-B14F-4D97-AF65-F5344CB8AC3E}">
        <p14:creationId xmlns:p14="http://schemas.microsoft.com/office/powerpoint/2010/main" val="177342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lnSpcReduction="10000"/>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Eliminate app changes with full SQL Server programming surface</a:t>
            </a:r>
          </a:p>
          <a:p>
            <a:pPr marL="0" indent="0" defTabSz="913760">
              <a:spcBef>
                <a:spcPts val="999"/>
              </a:spcBef>
              <a:buNone/>
            </a:pPr>
            <a:r>
              <a:rPr lang="en-US" sz="1599"/>
              <a:t>Use familiar SQL Server features in Managed Instances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Native backup and restore</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Cross-database queries and transactions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Security features including Transparent Data Encryption, SQL Audit, Always Encrypted and Dynamic Data Masking</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SQL Agent, DBMail, for workload orchestration improved awareness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Scenario enablers: Change Data Capture, Service Broker, Transactional Replication, and CLR</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DMVs, XEvents,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15229646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781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1"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639662" y="2053641"/>
            <a:ext cx="3666772" cy="276009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6086608" y="801866"/>
            <a:ext cx="5302630" cy="5230634"/>
          </a:xfrm>
        </p:spPr>
        <p:txBody>
          <a:bodyPr vert="horz" lIns="91440" tIns="45720" rIns="91440" bIns="45720" rtlCol="0" anchor="ctr">
            <a:normAutofit/>
          </a:bodyPr>
          <a:lstStyle/>
          <a:p>
            <a:pPr marL="0" indent="-228600" defTabSz="914400"/>
            <a:r>
              <a:rPr lang="en-US" sz="2200" b="1" dirty="0">
                <a:solidFill>
                  <a:srgbClr val="000000"/>
                </a:solidFill>
              </a:rPr>
              <a:t>Microsoft Database Compatibility Level Protection</a:t>
            </a:r>
          </a:p>
          <a:p>
            <a:pPr marL="335680" indent="-228600" defTabSz="914400"/>
            <a:r>
              <a:rPr lang="en-US" sz="2200" dirty="0">
                <a:solidFill>
                  <a:srgbClr val="000000"/>
                </a:solidFill>
              </a:rPr>
              <a:t>Full Functional protection once assessment tool runs clean.</a:t>
            </a:r>
          </a:p>
          <a:p>
            <a:pPr marL="335680" indent="-228600" defTabSz="914400"/>
            <a:r>
              <a:rPr lang="en-US" sz="2200" dirty="0">
                <a:solidFill>
                  <a:srgbClr val="000000"/>
                </a:solidFill>
              </a:rPr>
              <a:t>Query Plan shape protection.</a:t>
            </a:r>
          </a:p>
          <a:p>
            <a:pPr marL="0" indent="-228600" defTabSz="914400"/>
            <a:endParaRPr lang="en-US" sz="2200" b="1" dirty="0">
              <a:solidFill>
                <a:srgbClr val="000000"/>
              </a:solidFill>
            </a:endParaRPr>
          </a:p>
          <a:p>
            <a:pPr marL="0" indent="-228600" defTabSz="914400"/>
            <a:r>
              <a:rPr lang="en-US" sz="2200" b="1" dirty="0">
                <a:solidFill>
                  <a:srgbClr val="000000"/>
                </a:solidFill>
              </a:rPr>
              <a:t>Overall process</a:t>
            </a:r>
          </a:p>
          <a:p>
            <a:pPr marL="335680" indent="-228600" defTabSz="914400"/>
            <a:r>
              <a:rPr lang="en-US" sz="2200" dirty="0">
                <a:solidFill>
                  <a:srgbClr val="000000"/>
                </a:solidFill>
              </a:rPr>
              <a:t>Use </a:t>
            </a:r>
            <a:r>
              <a:rPr lang="en-US" sz="2200" i="1" dirty="0">
                <a:solidFill>
                  <a:srgbClr val="000000"/>
                </a:solidFill>
              </a:rPr>
              <a:t>Database Migration Assistant (DMA) </a:t>
            </a:r>
            <a:r>
              <a:rPr lang="en-US" sz="2200" dirty="0">
                <a:solidFill>
                  <a:srgbClr val="000000"/>
                </a:solidFill>
              </a:rPr>
              <a:t>and Database Experimentation Assistant (DEA) for assessment.</a:t>
            </a:r>
          </a:p>
          <a:p>
            <a:pPr marL="335680" indent="-228600" defTabSz="914400"/>
            <a:r>
              <a:rPr lang="en-US" sz="2200" dirty="0">
                <a:solidFill>
                  <a:srgbClr val="000000"/>
                </a:solidFill>
              </a:rPr>
              <a:t>Migrate database and keep/set source Database Compatibility Level on target.</a:t>
            </a:r>
          </a:p>
          <a:p>
            <a:pPr marL="335680" indent="-228600" defTabSz="914400"/>
            <a:r>
              <a:rPr lang="en-US" sz="2200" dirty="0">
                <a:solidFill>
                  <a:srgbClr val="000000"/>
                </a:solidFill>
              </a:rPr>
              <a:t>Perform minimal testing or as determined by your organization.</a:t>
            </a:r>
          </a:p>
          <a:p>
            <a:pPr marL="0" indent="-228600" defTabSz="914400"/>
            <a:endParaRPr lang="en-US" sz="2200" dirty="0">
              <a:solidFill>
                <a:srgbClr val="000000"/>
              </a:solidFill>
            </a:endParaRPr>
          </a:p>
        </p:txBody>
      </p:sp>
    </p:spTree>
    <p:extLst>
      <p:ext uri="{BB962C8B-B14F-4D97-AF65-F5344CB8AC3E}">
        <p14:creationId xmlns:p14="http://schemas.microsoft.com/office/powerpoint/2010/main" val="34870939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024" y="1711971"/>
            <a:ext cx="3732671" cy="18581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DMS (migrations at scale)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Configurable DB file Layout</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Log Replay *</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024" y="3658525"/>
            <a:ext cx="3732671" cy="2239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.NET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0349" y="1711971"/>
            <a:ext cx="7539997" cy="18581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2"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solidFill>
                  <a:srgbClr val="FFFFFF"/>
                </a:solidFill>
                <a:latin typeface="Segoe UI Semilight"/>
                <a:ea typeface="Segoe UI" pitchFamily="34" charset="0"/>
                <a:cs typeface="Segoe UI" pitchFamily="34" charset="0"/>
              </a:rPr>
              <a:t>Security</a:t>
            </a:r>
            <a:r>
              <a:rPr lang="en-US" sz="2351" dirty="0">
                <a:solidFill>
                  <a:srgbClr val="FFFFFF"/>
                </a:soli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Integrated Auth (AAD)</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Encryption (TDE, AE)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Row Level Security</a:t>
            </a:r>
          </a:p>
          <a:p>
            <a:pPr defTabSz="913462" fontAlgn="base">
              <a:lnSpc>
                <a:spcPct val="90000"/>
              </a:lnSpc>
              <a:spcBef>
                <a:spcPct val="0"/>
              </a:spcBef>
              <a:spcAft>
                <a:spcPts val="588"/>
              </a:spcAft>
              <a:defRPr/>
            </a:pPr>
            <a:r>
              <a:rPr lang="en-US" sz="2351" b="1" dirty="0">
                <a:solidFill>
                  <a:srgbClr val="FFFFFF"/>
                </a:solidFill>
                <a:latin typeface="Segoe UI Semilight"/>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solidFill>
                <a:srgbClr val="FFFFFF"/>
              </a:solidFill>
              <a:latin typeface="Segoe UI Semilight"/>
              <a:ea typeface="Segoe UI" pitchFamily="34" charset="0"/>
              <a:cs typeface="Segoe UI" pitchFamily="34" charset="0"/>
            </a:endParaRP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SQL Audit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Vulnerability Assessment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Dynamic Data Masking</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0350" y="3658525"/>
            <a:ext cx="3732671" cy="223960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07675" y="3658525"/>
            <a:ext cx="3732671" cy="22396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1345155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Service Tiers</a:t>
            </a:r>
            <a:endParaRPr lang="en-US" dirty="0">
              <a:solidFill>
                <a:schemeClr val="tx1"/>
              </a:solidFill>
            </a:endParaRPr>
          </a:p>
        </p:txBody>
      </p:sp>
    </p:spTree>
    <p:extLst>
      <p:ext uri="{BB962C8B-B14F-4D97-AF65-F5344CB8AC3E}">
        <p14:creationId xmlns:p14="http://schemas.microsoft.com/office/powerpoint/2010/main" val="3493651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41218-2E87-4901-8843-D8ED7C8964B0}"/>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24112741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C3C219-3B13-4876-872E-45DC8784EE67}"/>
              </a:ext>
            </a:extLst>
          </p:cNvPr>
          <p:cNvGraphicFramePr>
            <a:graphicFrameLocks noGrp="1"/>
          </p:cNvGraphicFramePr>
          <p:nvPr>
            <p:extLst>
              <p:ext uri="{D42A27DB-BD31-4B8C-83A1-F6EECF244321}">
                <p14:modId xmlns:p14="http://schemas.microsoft.com/office/powerpoint/2010/main" val="970297236"/>
              </p:ext>
            </p:extLst>
          </p:nvPr>
        </p:nvGraphicFramePr>
        <p:xfrm>
          <a:off x="907455" y="404665"/>
          <a:ext cx="9965337" cy="5976663"/>
        </p:xfrm>
        <a:graphic>
          <a:graphicData uri="http://schemas.openxmlformats.org/drawingml/2006/table">
            <a:tbl>
              <a:tblPr firstRow="1" firstCol="1" bandRow="1">
                <a:tableStyleId>{5940675A-B579-460E-94D1-54222C63F5DA}</a:tableStyleId>
              </a:tblPr>
              <a:tblGrid>
                <a:gridCol w="2108533">
                  <a:extLst>
                    <a:ext uri="{9D8B030D-6E8A-4147-A177-3AD203B41FA5}">
                      <a16:colId xmlns:a16="http://schemas.microsoft.com/office/drawing/2014/main" val="1584087558"/>
                    </a:ext>
                  </a:extLst>
                </a:gridCol>
                <a:gridCol w="2571987">
                  <a:extLst>
                    <a:ext uri="{9D8B030D-6E8A-4147-A177-3AD203B41FA5}">
                      <a16:colId xmlns:a16="http://schemas.microsoft.com/office/drawing/2014/main" val="3421087856"/>
                    </a:ext>
                  </a:extLst>
                </a:gridCol>
                <a:gridCol w="2665882">
                  <a:extLst>
                    <a:ext uri="{9D8B030D-6E8A-4147-A177-3AD203B41FA5}">
                      <a16:colId xmlns:a16="http://schemas.microsoft.com/office/drawing/2014/main" val="2079053904"/>
                    </a:ext>
                  </a:extLst>
                </a:gridCol>
                <a:gridCol w="2618935">
                  <a:extLst>
                    <a:ext uri="{9D8B030D-6E8A-4147-A177-3AD203B41FA5}">
                      <a16:colId xmlns:a16="http://schemas.microsoft.com/office/drawing/2014/main" val="276372615"/>
                    </a:ext>
                  </a:extLst>
                </a:gridCol>
              </a:tblGrid>
              <a:tr h="462168">
                <a:tc>
                  <a:txBody>
                    <a:bodyPr/>
                    <a:lstStyle/>
                    <a:p>
                      <a:pPr marL="0" marR="0" lvl="0" indent="0" algn="l" defTabSz="913760" rtl="0" eaLnBrk="1" fontAlgn="auto" latinLnBrk="0" hangingPunct="1">
                        <a:lnSpc>
                          <a:spcPct val="107000"/>
                        </a:lnSpc>
                        <a:spcBef>
                          <a:spcPts val="0"/>
                        </a:spcBef>
                        <a:spcAft>
                          <a:spcPts val="0"/>
                        </a:spcAft>
                        <a:buClrTx/>
                        <a:buSzTx/>
                        <a:buFontTx/>
                        <a:buNone/>
                        <a:tabLst/>
                        <a:defRPr/>
                      </a:pPr>
                      <a:r>
                        <a:rPr lang="en-US" sz="2000" b="1" kern="1200" dirty="0">
                          <a:solidFill>
                            <a:schemeClr val="tx1"/>
                          </a:solidFill>
                          <a:latin typeface="Segoe UI Semibold" charset="0"/>
                          <a:cs typeface="Segoe UI Semibold" charset="0"/>
                        </a:rPr>
                        <a:t>Service Tiers</a:t>
                      </a:r>
                      <a:endParaRPr lang="en-US" sz="20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GENERAL PURPOSE</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BUSINESS CRITICAL</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HYPERSCALE</a:t>
                      </a:r>
                    </a:p>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(coming soon)</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11471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Data applications with common IO and availability requirements </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a:solidFill>
                            <a:schemeClr val="tx1"/>
                          </a:solidFill>
                          <a:latin typeface="Segoe UI Semilight" charset="0"/>
                          <a:ea typeface="+mn-ea"/>
                          <a:cs typeface="Segoe UI Semilight" charset="0"/>
                        </a:rPr>
                        <a:t>Business critical data applications with fast IO and high availability requirements</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Customers who seek high performance and high scalability for storage and compute.</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933283"/>
                  </a:ext>
                </a:extLst>
              </a:tr>
              <a:tr h="884639">
                <a:tc>
                  <a:txBody>
                    <a:bodyPr/>
                    <a:lstStyle/>
                    <a:p>
                      <a:pPr fontAlgn="t"/>
                      <a:r>
                        <a:rPr lang="en-US" dirty="0">
                          <a:effectLst/>
                        </a:rPr>
                        <a:t>Number of </a:t>
                      </a:r>
                      <a:r>
                        <a:rPr lang="en-US" dirty="0" err="1">
                          <a:effectLst/>
                        </a:rPr>
                        <a:t>vCores</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 32 </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3760" rtl="0" eaLnBrk="1" fontAlgn="t" latinLnBrk="0" hangingPunct="1">
                        <a:lnSpc>
                          <a:spcPct val="100000"/>
                        </a:lnSpc>
                        <a:spcBef>
                          <a:spcPts val="0"/>
                        </a:spcBef>
                        <a:spcAft>
                          <a:spcPts val="0"/>
                        </a:spcAft>
                        <a:buClrTx/>
                        <a:buSzTx/>
                        <a:buFontTx/>
                        <a:buNone/>
                        <a:tabLst/>
                        <a:defRPr/>
                      </a:pPr>
                      <a:r>
                        <a:rPr lang="en-US" dirty="0">
                          <a:effectLst/>
                        </a:rPr>
                        <a:t>Gen4: 1 to 24 </a:t>
                      </a:r>
                      <a:br>
                        <a:rPr lang="en-US" dirty="0">
                          <a:effectLst/>
                        </a:rPr>
                      </a:br>
                      <a:r>
                        <a:rPr lang="en-US" dirty="0">
                          <a:effectLst/>
                        </a:rPr>
                        <a:t>Gen5: 1 to 80</a:t>
                      </a:r>
                    </a:p>
                    <a:p>
                      <a:pPr fontAlgn="t"/>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972709">
                <a:tc>
                  <a:txBody>
                    <a:bodyPr/>
                    <a:lstStyle/>
                    <a:p>
                      <a:pPr fontAlgn="t"/>
                      <a:r>
                        <a:rPr lang="en-US">
                          <a:effectLst/>
                        </a:rPr>
                        <a:t>Memory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br>
                        <a:rPr lang="en-US" dirty="0">
                          <a:effectLst/>
                        </a:rPr>
                      </a:b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N/A</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447244"/>
                  </a:ext>
                </a:extLst>
              </a:tr>
              <a:tr h="2000559">
                <a:tc>
                  <a:txBody>
                    <a:bodyPr/>
                    <a:lstStyle/>
                    <a:p>
                      <a:pPr fontAlgn="t"/>
                      <a:r>
                        <a:rPr lang="en-US">
                          <a:effectLst/>
                        </a:rPr>
                        <a:t>Max storage size</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8 TB</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Gen4: 1 TB </a:t>
                      </a:r>
                      <a:br>
                        <a:rPr lang="da" dirty="0">
                          <a:effectLst/>
                        </a:rPr>
                      </a:br>
                      <a:r>
                        <a:rPr lang="da" dirty="0">
                          <a:effectLst/>
                        </a:rPr>
                        <a:t>Gen5: </a:t>
                      </a:r>
                      <a:br>
                        <a:rPr lang="da" dirty="0">
                          <a:effectLst/>
                        </a:rPr>
                      </a:br>
                      <a:r>
                        <a:rPr lang="da" dirty="0">
                          <a:effectLst/>
                        </a:rPr>
                        <a:t>- 1 TB for 8, 16 vCores</a:t>
                      </a:r>
                      <a:br>
                        <a:rPr lang="da" dirty="0">
                          <a:effectLst/>
                        </a:rPr>
                      </a:br>
                      <a:r>
                        <a:rPr lang="da" dirty="0">
                          <a:effectLst/>
                        </a:rPr>
                        <a:t>- 2 TB for 24 vCores</a:t>
                      </a:r>
                      <a:br>
                        <a:rPr lang="da" dirty="0">
                          <a:effectLst/>
                        </a:rPr>
                      </a:br>
                      <a:r>
                        <a:rPr lang="da" dirty="0">
                          <a:effectLst/>
                        </a:rPr>
                        <a:t>- 4 TB for 32, 40, 64, 80 vCores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100 </a:t>
                      </a:r>
                      <a:r>
                        <a:rPr lang="en-AU" dirty="0">
                          <a:effectLst/>
                        </a:rPr>
                        <a:t>TB </a:t>
                      </a:r>
                      <a:endParaRPr lang="da"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2345680"/>
                  </a:ext>
                </a:extLst>
              </a:tr>
            </a:tbl>
          </a:graphicData>
        </a:graphic>
      </p:graphicFrame>
      <p:sp>
        <p:nvSpPr>
          <p:cNvPr id="7" name="Cylinder 17">
            <a:extLst>
              <a:ext uri="{FF2B5EF4-FFF2-40B4-BE49-F238E27FC236}">
                <a16:creationId xmlns:a16="http://schemas.microsoft.com/office/drawing/2014/main" id="{A16D79B4-E81C-4BBB-A5AD-1A53BD7F13F4}"/>
              </a:ext>
            </a:extLst>
          </p:cNvPr>
          <p:cNvSpPr/>
          <p:nvPr/>
        </p:nvSpPr>
        <p:spPr bwMode="auto">
          <a:xfrm>
            <a:off x="4712859"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a:solidFill>
                <a:schemeClr val="tx2"/>
              </a:solidFill>
              <a:latin typeface="+mj-lt"/>
              <a:ea typeface="Segoe UI" pitchFamily="34" charset="0"/>
              <a:cs typeface="Segoe UI" pitchFamily="34" charset="0"/>
            </a:endParaRPr>
          </a:p>
        </p:txBody>
      </p:sp>
      <p:sp>
        <p:nvSpPr>
          <p:cNvPr id="8" name="Cylinder 18">
            <a:extLst>
              <a:ext uri="{FF2B5EF4-FFF2-40B4-BE49-F238E27FC236}">
                <a16:creationId xmlns:a16="http://schemas.microsoft.com/office/drawing/2014/main" id="{A5004ED7-1882-4BC4-AFF3-C7A994E644C7}"/>
              </a:ext>
            </a:extLst>
          </p:cNvPr>
          <p:cNvSpPr/>
          <p:nvPr/>
        </p:nvSpPr>
        <p:spPr bwMode="auto">
          <a:xfrm>
            <a:off x="7664452"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dirty="0">
              <a:solidFill>
                <a:schemeClr val="tx2"/>
              </a:solidFill>
              <a:latin typeface="+mj-lt"/>
              <a:ea typeface="Segoe UI" pitchFamily="34" charset="0"/>
              <a:cs typeface="Segoe UI" pitchFamily="34" charset="0"/>
            </a:endParaRPr>
          </a:p>
        </p:txBody>
      </p:sp>
      <p:sp>
        <p:nvSpPr>
          <p:cNvPr id="9" name="Freeform 28">
            <a:extLst>
              <a:ext uri="{FF2B5EF4-FFF2-40B4-BE49-F238E27FC236}">
                <a16:creationId xmlns:a16="http://schemas.microsoft.com/office/drawing/2014/main" id="{C354BBFB-0B30-4DFC-B26A-958EE796F99E}"/>
              </a:ext>
            </a:extLst>
          </p:cNvPr>
          <p:cNvSpPr/>
          <p:nvPr/>
        </p:nvSpPr>
        <p:spPr bwMode="auto">
          <a:xfrm>
            <a:off x="5990966" y="548680"/>
            <a:ext cx="202130" cy="34795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753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492EB-543A-4A19-AB5B-D90E86941C56}"/>
              </a:ext>
            </a:extLst>
          </p:cNvPr>
          <p:cNvPicPr>
            <a:picLocks noChangeAspect="1"/>
          </p:cNvPicPr>
          <p:nvPr/>
        </p:nvPicPr>
        <p:blipFill>
          <a:blip r:embed="rId2"/>
          <a:stretch>
            <a:fillRect/>
          </a:stretch>
        </p:blipFill>
        <p:spPr>
          <a:xfrm>
            <a:off x="262688" y="371452"/>
            <a:ext cx="11658685" cy="6115095"/>
          </a:xfrm>
          <a:prstGeom prst="rect">
            <a:avLst/>
          </a:prstGeom>
        </p:spPr>
      </p:pic>
    </p:spTree>
    <p:extLst>
      <p:ext uri="{BB962C8B-B14F-4D97-AF65-F5344CB8AC3E}">
        <p14:creationId xmlns:p14="http://schemas.microsoft.com/office/powerpoint/2010/main" val="7454850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5E968-7A6A-4F6C-9D14-4FDD46855479}"/>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24040343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B7C45-5232-413F-A3D1-82616AFB8807}"/>
              </a:ext>
            </a:extLst>
          </p:cNvPr>
          <p:cNvPicPr>
            <a:picLocks noChangeAspect="1"/>
          </p:cNvPicPr>
          <p:nvPr/>
        </p:nvPicPr>
        <p:blipFill>
          <a:blip r:embed="rId2"/>
          <a:stretch>
            <a:fillRect/>
          </a:stretch>
        </p:blipFill>
        <p:spPr>
          <a:xfrm>
            <a:off x="255544" y="354784"/>
            <a:ext cx="11672973" cy="6148432"/>
          </a:xfrm>
          <a:prstGeom prst="rect">
            <a:avLst/>
          </a:prstGeom>
        </p:spPr>
      </p:pic>
    </p:spTree>
    <p:extLst>
      <p:ext uri="{BB962C8B-B14F-4D97-AF65-F5344CB8AC3E}">
        <p14:creationId xmlns:p14="http://schemas.microsoft.com/office/powerpoint/2010/main" val="1947971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37" y="2701922"/>
            <a:ext cx="4399411" cy="761472"/>
          </a:xfrm>
        </p:spPr>
        <p:txBody>
          <a:bodyPr/>
          <a:lstStyle/>
          <a:p>
            <a:r>
              <a:rPr lang="en-AU" dirty="0">
                <a:solidFill>
                  <a:schemeClr val="bg1"/>
                </a:solidFill>
              </a:rPr>
              <a:t>Patrick Flynn</a:t>
            </a:r>
            <a:br>
              <a:rPr lang="en-AU" dirty="0">
                <a:solidFill>
                  <a:schemeClr val="bg1"/>
                </a:solidFill>
              </a:rPr>
            </a:br>
            <a:r>
              <a:rPr lang="en-AU" sz="2538"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944" y="4649751"/>
            <a:ext cx="671782" cy="64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46907" y="4604354"/>
            <a:ext cx="4120988" cy="561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2798" dirty="0">
                <a:solidFill>
                  <a:schemeClr val="bg1"/>
                </a:solidFill>
              </a:rPr>
              <a:t> </a:t>
            </a:r>
            <a:r>
              <a:rPr lang="en-GB" sz="1692" dirty="0">
                <a:solidFill>
                  <a:schemeClr val="bg1"/>
                </a:solidFill>
              </a:rPr>
              <a:t>@</a:t>
            </a:r>
            <a:r>
              <a:rPr lang="en-GB" sz="1692"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85420" y="5612304"/>
            <a:ext cx="1959323"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u="sng" dirty="0"/>
              <a:t>Patrick Flynn</a:t>
            </a:r>
            <a:endParaRPr lang="en-CA" sz="1692"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944" y="5505892"/>
            <a:ext cx="657621" cy="59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40352" y="3897682"/>
            <a:ext cx="644964" cy="644964"/>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85420" y="4000579"/>
            <a:ext cx="3577622"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dirty="0"/>
              <a:t>patrick@sqllensman.com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43" y="372722"/>
            <a:ext cx="2416738" cy="1736023"/>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822" y="441503"/>
            <a:ext cx="2550999" cy="647269"/>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7096799" y="2791083"/>
            <a:ext cx="5087264" cy="1557478"/>
          </a:xfrm>
          <a:prstGeom prst="rect">
            <a:avLst/>
          </a:prstGeom>
        </p:spPr>
        <p:txBody>
          <a:bodyPr wrap="square">
            <a:spAutoFit/>
          </a:bodyPr>
          <a:lstStyle/>
          <a:p>
            <a:r>
              <a:rPr lang="en-AU" sz="1904" dirty="0"/>
              <a:t>MCM – SQL Server 2008 </a:t>
            </a:r>
          </a:p>
          <a:p>
            <a:r>
              <a:rPr lang="en-AU" sz="1904" dirty="0"/>
              <a:t>MCSM – Data Platform</a:t>
            </a:r>
          </a:p>
          <a:p>
            <a:r>
              <a:rPr lang="en-AU" sz="1904" dirty="0"/>
              <a:t>Production DBA for 10+ years.</a:t>
            </a:r>
          </a:p>
          <a:p>
            <a:endParaRPr lang="en-AU" sz="1904" dirty="0"/>
          </a:p>
          <a:p>
            <a:r>
              <a:rPr lang="en-AU" sz="1904" dirty="0"/>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6F941-24FD-49E1-9EF2-5D3766D1B144}"/>
              </a:ext>
            </a:extLst>
          </p:cNvPr>
          <p:cNvPicPr>
            <a:picLocks noChangeAspect="1"/>
          </p:cNvPicPr>
          <p:nvPr/>
        </p:nvPicPr>
        <p:blipFill rotWithShape="1">
          <a:blip r:embed="rId2"/>
          <a:srcRect r="3175" b="1"/>
          <a:stretch/>
        </p:blipFill>
        <p:spPr>
          <a:xfrm>
            <a:off x="20" y="10"/>
            <a:ext cx="12184042" cy="6857990"/>
          </a:xfrm>
          <a:prstGeom prst="rect">
            <a:avLst/>
          </a:prstGeom>
        </p:spPr>
      </p:pic>
    </p:spTree>
    <p:extLst>
      <p:ext uri="{BB962C8B-B14F-4D97-AF65-F5344CB8AC3E}">
        <p14:creationId xmlns:p14="http://schemas.microsoft.com/office/powerpoint/2010/main" val="4058969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F8B4E-7FEC-4AA3-93B1-ECB743B90027}"/>
              </a:ext>
            </a:extLst>
          </p:cNvPr>
          <p:cNvPicPr>
            <a:picLocks noChangeAspect="1"/>
          </p:cNvPicPr>
          <p:nvPr/>
        </p:nvPicPr>
        <p:blipFill>
          <a:blip r:embed="rId2"/>
          <a:stretch>
            <a:fillRect/>
          </a:stretch>
        </p:blipFill>
        <p:spPr>
          <a:xfrm>
            <a:off x="-1" y="217019"/>
            <a:ext cx="12184063" cy="6423961"/>
          </a:xfrm>
          <a:prstGeom prst="rect">
            <a:avLst/>
          </a:prstGeom>
        </p:spPr>
      </p:pic>
    </p:spTree>
    <p:extLst>
      <p:ext uri="{BB962C8B-B14F-4D97-AF65-F5344CB8AC3E}">
        <p14:creationId xmlns:p14="http://schemas.microsoft.com/office/powerpoint/2010/main" val="1278498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8A2C-AC19-4340-A3AF-FA535B78D137}"/>
              </a:ext>
            </a:extLst>
          </p:cNvPr>
          <p:cNvSpPr>
            <a:spLocks noGrp="1"/>
          </p:cNvSpPr>
          <p:nvPr>
            <p:ph type="title"/>
          </p:nvPr>
        </p:nvSpPr>
        <p:spPr/>
        <p:txBody>
          <a:bodyPr/>
          <a:lstStyle/>
          <a:p>
            <a:r>
              <a:rPr lang="en-AU" dirty="0"/>
              <a:t>Availability</a:t>
            </a:r>
          </a:p>
        </p:txBody>
      </p:sp>
      <p:sp>
        <p:nvSpPr>
          <p:cNvPr id="4" name="Rectangle 3">
            <a:extLst>
              <a:ext uri="{FF2B5EF4-FFF2-40B4-BE49-F238E27FC236}">
                <a16:creationId xmlns:a16="http://schemas.microsoft.com/office/drawing/2014/main" id="{82E2E8BA-800F-4331-A4FF-481F67F13FEA}"/>
              </a:ext>
            </a:extLst>
          </p:cNvPr>
          <p:cNvSpPr/>
          <p:nvPr/>
        </p:nvSpPr>
        <p:spPr>
          <a:xfrm>
            <a:off x="619423" y="1582341"/>
            <a:ext cx="11297894" cy="3970318"/>
          </a:xfrm>
          <a:prstGeom prst="rect">
            <a:avLst/>
          </a:prstGeom>
        </p:spPr>
        <p:txBody>
          <a:bodyPr wrap="square">
            <a:spAutoFit/>
          </a:bodyPr>
          <a:lstStyle/>
          <a:p>
            <a:r>
              <a:rPr lang="en-US" b="1" dirty="0">
                <a:solidFill>
                  <a:srgbClr val="000000"/>
                </a:solidFill>
                <a:latin typeface="Segoe UI" panose="020B0502040204020203" pitchFamily="34" charset="0"/>
              </a:rPr>
              <a:t>Supported regions</a:t>
            </a:r>
          </a:p>
          <a:p>
            <a:r>
              <a:rPr lang="en-US" dirty="0">
                <a:solidFill>
                  <a:srgbClr val="000000"/>
                </a:solidFill>
                <a:latin typeface="Segoe UI" panose="020B0502040204020203" pitchFamily="34" charset="0"/>
              </a:rPr>
              <a:t>Managed Instanced can be created only in </a:t>
            </a:r>
            <a:r>
              <a:rPr lang="en-US" u="sng" dirty="0">
                <a:solidFill>
                  <a:srgbClr val="000000"/>
                </a:solidFill>
                <a:latin typeface="Segoe UI" panose="020B0502040204020203" pitchFamily="34" charset="0"/>
                <a:hlinkClick r:id="rId2"/>
              </a:rPr>
              <a:t>supported regions</a:t>
            </a:r>
            <a:r>
              <a:rPr lang="en-US" dirty="0">
                <a:solidFill>
                  <a:srgbClr val="000000"/>
                </a:solidFill>
                <a:latin typeface="Segoe UI" panose="020B0502040204020203" pitchFamily="34" charset="0"/>
              </a:rPr>
              <a:t>. If you want to create a Managed Instance in the region that is currently not supported, you can </a:t>
            </a:r>
            <a:r>
              <a:rPr lang="en-US" u="sng" dirty="0">
                <a:solidFill>
                  <a:srgbClr val="000000"/>
                </a:solidFill>
                <a:latin typeface="Segoe UI" panose="020B0502040204020203" pitchFamily="34" charset="0"/>
                <a:hlinkClick r:id="rId3"/>
              </a:rPr>
              <a:t>send support request via Azure portal</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AU" dirty="0"/>
              <a:t>https://azure.microsoft.com/en-au/global-infrastructure/services/?products=sql-database&amp;regions=all</a:t>
            </a:r>
          </a:p>
          <a:p>
            <a:endParaRPr lang="en-US"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Supported subscription types</a:t>
            </a:r>
          </a:p>
          <a:p>
            <a:r>
              <a:rPr lang="en-US" dirty="0">
                <a:solidFill>
                  <a:srgbClr val="000000"/>
                </a:solidFill>
                <a:latin typeface="Segoe UI" panose="020B0502040204020203" pitchFamily="34" charset="0"/>
              </a:rPr>
              <a:t>Managed Instance currently supports deployment only on the following types of subscriptions:</a:t>
            </a:r>
          </a:p>
          <a:p>
            <a:pPr>
              <a:buFont typeface="Arial" panose="020B0604020202020204" pitchFamily="34" charset="0"/>
              <a:buChar char="•"/>
            </a:pPr>
            <a:r>
              <a:rPr lang="en-US" dirty="0">
                <a:solidFill>
                  <a:srgbClr val="000000"/>
                </a:solidFill>
                <a:latin typeface="Segoe UI" panose="020B0502040204020203" pitchFamily="34" charset="0"/>
                <a:hlinkClick r:id="rId4"/>
              </a:rPr>
              <a:t>Enterprise Agreement (EA)</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5"/>
              </a:rPr>
              <a:t>Pay-as-you-go</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6"/>
              </a:rPr>
              <a:t>Cloud Service Provider (CSP)</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7"/>
              </a:rPr>
              <a:t>Enterprise Dev/Test</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8"/>
              </a:rPr>
              <a:t>Pay-As-You-Go Dev/Test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386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4295" y="1727113"/>
            <a:ext cx="1756898" cy="304771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pPr>
            <a:endParaRPr lang="en-US" sz="1999">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065" y="291555"/>
            <a:ext cx="4944432" cy="1045759"/>
          </a:xfrm>
        </p:spPr>
        <p:txBody>
          <a:bodyPr/>
          <a:lstStyle/>
          <a:p>
            <a:r>
              <a:rPr lang="en-US" dirty="0"/>
              <a:t>AZURE HYBRID BENEFIT (AHB):</a:t>
            </a:r>
            <a:br>
              <a:rPr lang="en-US" dirty="0"/>
            </a:br>
            <a:r>
              <a:rPr lang="en-US" dirty="0"/>
              <a:t>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064" y="2314971"/>
            <a:ext cx="4736145" cy="4045819"/>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a:t>
            </a:r>
            <a:r>
              <a:rPr lang="en-US" b="1" dirty="0"/>
              <a:t>virtualization benefit</a:t>
            </a:r>
            <a:r>
              <a:rPr lang="en-US" dirty="0"/>
              <a: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065" y="5920674"/>
            <a:ext cx="216129" cy="72116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endParaRPr lang="en-US" sz="1799">
                <a:solidFill>
                  <a:srgbClr val="FFFFFF"/>
                </a:solidFill>
                <a:latin typeface="Segoe UI"/>
              </a:endParaRPr>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87549" y="1081203"/>
            <a:ext cx="3370521"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2031" y="1511810"/>
            <a:ext cx="3644020"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3805" y="1416179"/>
            <a:ext cx="3194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2032" y="4869018"/>
            <a:ext cx="3366038"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4132" y="1792660"/>
            <a:ext cx="5694551" cy="2903519"/>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pPr defTabSz="913760"/>
              <a:r>
                <a:rPr lang="en-US" sz="1399">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24925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C7C11-5961-4C9A-9AC2-D098A2DB4B30}"/>
              </a:ext>
            </a:extLst>
          </p:cNvPr>
          <p:cNvPicPr>
            <a:picLocks noChangeAspect="1"/>
          </p:cNvPicPr>
          <p:nvPr/>
        </p:nvPicPr>
        <p:blipFill rotWithShape="1">
          <a:blip r:embed="rId2"/>
          <a:srcRect r="1398"/>
          <a:stretch/>
        </p:blipFill>
        <p:spPr>
          <a:xfrm>
            <a:off x="20" y="10"/>
            <a:ext cx="12184042" cy="6857990"/>
          </a:xfrm>
          <a:prstGeom prst="rect">
            <a:avLst/>
          </a:prstGeom>
        </p:spPr>
      </p:pic>
    </p:spTree>
    <p:extLst>
      <p:ext uri="{BB962C8B-B14F-4D97-AF65-F5344CB8AC3E}">
        <p14:creationId xmlns:p14="http://schemas.microsoft.com/office/powerpoint/2010/main" val="14630913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Isolation and Connectivity</a:t>
            </a:r>
            <a:endParaRPr lang="en-US" dirty="0">
              <a:solidFill>
                <a:schemeClr val="tx1"/>
              </a:solidFill>
            </a:endParaRPr>
          </a:p>
        </p:txBody>
      </p:sp>
    </p:spTree>
    <p:extLst>
      <p:ext uri="{BB962C8B-B14F-4D97-AF65-F5344CB8AC3E}">
        <p14:creationId xmlns:p14="http://schemas.microsoft.com/office/powerpoint/2010/main" val="152080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 addresses with native VNET integration</a:t>
            </a:r>
          </a:p>
          <a:p>
            <a:pPr marL="0" indent="0">
              <a:buNone/>
            </a:pPr>
            <a:r>
              <a:rPr lang="en-US"/>
              <a:t>Enable your on-premise identities on cloud instances, through integration with Azure Active Directory and AD Connect</a:t>
            </a:r>
          </a:p>
          <a:p>
            <a:pPr marL="0" indent="0">
              <a:buNone/>
            </a:pPr>
            <a:r>
              <a:rPr lang="en-US"/>
              <a:t>Plan your deployment for enough IP addresses in your </a:t>
            </a:r>
            <a:r>
              <a:rPr lang="en-US" err="1"/>
              <a:t>Vnet</a:t>
            </a:r>
            <a:r>
              <a:rPr lang="en-US"/>
              <a:t> address space in your subnet</a:t>
            </a:r>
          </a:p>
          <a:p>
            <a:pPr marL="0" indent="0">
              <a:buNone/>
            </a:pPr>
            <a:r>
              <a:rPr lang="en-US"/>
              <a:t>UDR and NSG limitations</a:t>
            </a:r>
          </a:p>
        </p:txBody>
      </p:sp>
      <p:sp>
        <p:nvSpPr>
          <p:cNvPr id="5" name="TextBox 4">
            <a:extLst>
              <a:ext uri="{FF2B5EF4-FFF2-40B4-BE49-F238E27FC236}">
                <a16:creationId xmlns:a16="http://schemas.microsoft.com/office/drawing/2014/main" id="{2888E3CE-963D-4D38-AA66-B5210BFB167B}"/>
              </a:ext>
            </a:extLst>
          </p:cNvPr>
          <p:cNvSpPr txBox="1"/>
          <p:nvPr/>
        </p:nvSpPr>
        <p:spPr>
          <a:xfrm>
            <a:off x="5497331" y="353748"/>
            <a:ext cx="6556583"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67837" y="1765848"/>
            <a:ext cx="439746" cy="439746"/>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88414" y="2461393"/>
            <a:ext cx="500149" cy="54105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4858" y="2461393"/>
            <a:ext cx="500149" cy="54105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4858" y="3512721"/>
            <a:ext cx="500149" cy="54105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33948" y="5302435"/>
            <a:ext cx="290395" cy="381510"/>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0115" y="5180803"/>
            <a:ext cx="482267" cy="5031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59972" y="5215402"/>
            <a:ext cx="573976" cy="573976"/>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5617" y="3075607"/>
            <a:ext cx="113863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29194" y="3075607"/>
            <a:ext cx="1218588"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29356" y="4081177"/>
            <a:ext cx="12111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5016" y="2339487"/>
            <a:ext cx="2542615" cy="2037928"/>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5201" y="2174555"/>
            <a:ext cx="2872876" cy="2372120"/>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78440" y="1628641"/>
            <a:ext cx="1018540" cy="1018540"/>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46747" y="2674967"/>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77810" y="1630422"/>
            <a:ext cx="3200630" cy="793484"/>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2940" y="1630439"/>
            <a:ext cx="4405499" cy="793486"/>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38210" y="2693974"/>
            <a:ext cx="713885" cy="1051328"/>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4568" y="4668247"/>
            <a:ext cx="2883509"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“Virtual data cluster” </a:t>
            </a:r>
            <a:r>
              <a:rPr lang="en-US" sz="999" kern="0">
                <a:ln>
                  <a:solidFill>
                    <a:srgbClr val="FFFFFF">
                      <a:alpha val="0"/>
                    </a:srgbClr>
                  </a:solidFill>
                </a:ln>
                <a:solidFill>
                  <a:srgbClr val="0078D7"/>
                </a:solidFill>
                <a:latin typeface="Segoe UI"/>
                <a:cs typeface="Segoe UI Semibold" charset="0"/>
              </a:rPr>
              <a:t>dedicated to customer</a:t>
            </a:r>
            <a:br>
              <a:rPr lang="en-US" sz="999" kern="0">
                <a:ln>
                  <a:solidFill>
                    <a:srgbClr val="FFFFFF">
                      <a:alpha val="0"/>
                    </a:srgbClr>
                  </a:solidFill>
                </a:ln>
                <a:solidFill>
                  <a:srgbClr val="0078D7"/>
                </a:solidFill>
                <a:latin typeface="Segoe UI"/>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07631" y="2339487"/>
            <a:ext cx="247080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3132" y="2108805"/>
            <a:ext cx="10702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err="1">
                <a:ln>
                  <a:solidFill>
                    <a:srgbClr val="FFFFFF">
                      <a:alpha val="0"/>
                    </a:srgbClr>
                  </a:solidFill>
                </a:ln>
                <a:solidFill>
                  <a:srgbClr val="0078D7"/>
                </a:solidFill>
                <a:latin typeface="Segoe UI Semibold" charset="0"/>
                <a:cs typeface="Segoe UI Semibold" charset="0"/>
              </a:rPr>
              <a:t>VNet</a:t>
            </a:r>
            <a:r>
              <a:rPr lang="en-US" sz="999" b="1" kern="0">
                <a:ln>
                  <a:solidFill>
                    <a:srgbClr val="FFFFFF">
                      <a:alpha val="0"/>
                    </a:srgbClr>
                  </a:solidFill>
                </a:ln>
                <a:solidFill>
                  <a:srgbClr val="0078D7"/>
                </a:solidFill>
                <a:latin typeface="Segoe UI Semibold" charset="0"/>
                <a:cs typeface="Segoe UI Semibold" charset="0"/>
              </a:rPr>
              <a:t>-to-</a:t>
            </a:r>
            <a:r>
              <a:rPr lang="en-US" sz="999" b="1" kern="0" err="1">
                <a:ln>
                  <a:solidFill>
                    <a:srgbClr val="FFFFFF">
                      <a:alpha val="0"/>
                    </a:srgbClr>
                  </a:solidFill>
                </a:ln>
                <a:solidFill>
                  <a:srgbClr val="0078D7"/>
                </a:solidFill>
                <a:latin typeface="Segoe UI Semibold" charset="0"/>
                <a:cs typeface="Segoe UI Semibold" charset="0"/>
              </a:rPr>
              <a:t>VNet</a:t>
            </a:r>
            <a:endPar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15227" y="2271975"/>
            <a:ext cx="961612"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Web app</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58873" y="2927316"/>
            <a:ext cx="2521427" cy="2054745"/>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25993" y="5502389"/>
            <a:ext cx="41483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15227" y="5798212"/>
            <a:ext cx="96161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On-premises</a:t>
            </a:r>
            <a:endParaRPr lang="en-US" sz="999"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394292" y="5806082"/>
            <a:ext cx="1105334"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VPN/Express route gateway</a:t>
            </a:r>
            <a:endParaRPr lang="en-US" sz="999"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2861" y="2969112"/>
            <a:ext cx="1250583"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Network isolation</a:t>
            </a:r>
            <a:br>
              <a:rPr lang="en-US" sz="999" kern="0">
                <a:ln>
                  <a:solidFill>
                    <a:srgbClr val="FFFFFF">
                      <a:alpha val="0"/>
                    </a:srgbClr>
                  </a:solidFill>
                </a:ln>
                <a:solidFill>
                  <a:srgbClr val="000000"/>
                </a:solidFill>
                <a:latin typeface="Segoe UI Semibold" charset="0"/>
                <a:cs typeface="Segoe UI Semibold" charset="0"/>
              </a:rPr>
            </a:br>
            <a:r>
              <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05616" y="3829005"/>
            <a:ext cx="1366820"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Tenant isolation</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07631" y="4013551"/>
            <a:ext cx="197986"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78078" y="3151490"/>
            <a:ext cx="34783"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644" y="6086892"/>
            <a:ext cx="445977" cy="55311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2911" y="4060566"/>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09DF4-9AE7-432A-8A20-70DA4D31A0D0}"/>
              </a:ext>
            </a:extLst>
          </p:cNvPr>
          <p:cNvPicPr>
            <a:picLocks noChangeAspect="1"/>
          </p:cNvPicPr>
          <p:nvPr/>
        </p:nvPicPr>
        <p:blipFill rotWithShape="1">
          <a:blip r:embed="rId2"/>
          <a:srcRect b="2954"/>
          <a:stretch/>
        </p:blipFill>
        <p:spPr>
          <a:xfrm>
            <a:off x="20" y="10"/>
            <a:ext cx="12184042" cy="6857990"/>
          </a:xfrm>
          <a:prstGeom prst="rect">
            <a:avLst/>
          </a:prstGeom>
        </p:spPr>
      </p:pic>
    </p:spTree>
    <p:extLst>
      <p:ext uri="{BB962C8B-B14F-4D97-AF65-F5344CB8AC3E}">
        <p14:creationId xmlns:p14="http://schemas.microsoft.com/office/powerpoint/2010/main" val="32042039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0880" y="894039"/>
            <a:ext cx="4616481" cy="464774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235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extLst/>
          </p:nvPr>
        </p:nvGraphicFramePr>
        <p:xfrm>
          <a:off x="734213" y="6053385"/>
          <a:ext cx="660307" cy="660307"/>
        </p:xfrm>
        <a:graphic>
          <a:graphicData uri="http://schemas.openxmlformats.org/presentationml/2006/ole">
            <mc:AlternateContent xmlns:mc="http://schemas.openxmlformats.org/markup-compatibility/2006">
              <mc:Choice xmlns:v="urn:schemas-microsoft-com:vml" Requires="v">
                <p:oleObj spid="_x0000_s2414"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213" y="6053385"/>
                        <a:ext cx="660307" cy="66030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38307" y="2618083"/>
            <a:ext cx="3426980" cy="2923695"/>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1199">
              <a:solidFill>
                <a:srgbClr val="00817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0976" y="2943421"/>
            <a:ext cx="3101641" cy="2435688"/>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549" y="2784760"/>
            <a:ext cx="4291142" cy="259435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ED7D31">
                    <a:lumMod val="75000"/>
                  </a:srgbClr>
                </a:solidFill>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549" y="1057335"/>
            <a:ext cx="4291142" cy="1564757"/>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6175" y="2618083"/>
            <a:ext cx="2579462" cy="2923695"/>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r>
              <a:rPr lang="en-US" sz="1199" b="1">
                <a:solidFill>
                  <a:srgbClr val="FFC000">
                    <a:lumMod val="75000"/>
                  </a:srgbClr>
                </a:solidFill>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6991" y="1361894"/>
            <a:ext cx="1390885" cy="201037"/>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6955" y="1274410"/>
            <a:ext cx="1166163" cy="36909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4365" y="5529735"/>
            <a:ext cx="0" cy="498011"/>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2096" y="5924834"/>
            <a:ext cx="2687523" cy="781497"/>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extLst/>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415"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algn="ctr" defTabSz="913760">
                <a:defRPr/>
              </a:pPr>
              <a:r>
                <a:rPr lang="en-US" sz="1199" b="1">
                  <a:solidFill>
                    <a:srgbClr val="008171"/>
                  </a:solidFill>
                  <a:latin typeface="Segoe UI Semibold" panose="020B0702040204020203" pitchFamily="34" charset="0"/>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46911" y="3346145"/>
            <a:ext cx="1390886" cy="201037"/>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46912" y="4395885"/>
            <a:ext cx="1166163" cy="36909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17239" y="1129054"/>
            <a:ext cx="2441110" cy="826671"/>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extLst/>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416"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0225" y="2330401"/>
            <a:ext cx="1195061" cy="184546"/>
          </a:xfrm>
          <a:prstGeom prst="rect">
            <a:avLst/>
          </a:prstGeom>
          <a:noFill/>
        </p:spPr>
        <p:txBody>
          <a:bodyPr wrap="none" lIns="0" tIns="0" rIns="0" bIns="0" rtlCol="0">
            <a:spAutoFit/>
          </a:bodyPr>
          <a:lstStyle/>
          <a:p>
            <a:pPr defTabSz="913760">
              <a:defRPr/>
            </a:pPr>
            <a:r>
              <a:rPr lang="en-US" sz="1199" b="1">
                <a:solidFill>
                  <a:srgbClr val="E7E6E6">
                    <a:lumMod val="50000"/>
                  </a:srgbClr>
                </a:solidFill>
                <a:latin typeface="Segoe UI Semibold" panose="020B0702040204020203" pitchFamily="34" charset="0"/>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6400" y="5717340"/>
            <a:ext cx="2060049" cy="922531"/>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extLst/>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417"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extLst/>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418"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86258" y="1129054"/>
            <a:ext cx="2080953" cy="826349"/>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extLst/>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419"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extLst/>
          </p:nvPr>
        </p:nvGraphicFramePr>
        <p:xfrm>
          <a:off x="1593859" y="1672072"/>
          <a:ext cx="665307" cy="776734"/>
        </p:xfrm>
        <a:graphic>
          <a:graphicData uri="http://schemas.openxmlformats.org/presentationml/2006/ole">
            <mc:AlternateContent xmlns:mc="http://schemas.openxmlformats.org/markup-compatibility/2006">
              <mc:Choice xmlns:v="urn:schemas-microsoft-com:vml" Requires="v">
                <p:oleObj spid="_x0000_s2420"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3859" y="1672072"/>
                        <a:ext cx="665307" cy="776734"/>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7723" y="3983327"/>
            <a:ext cx="1499434" cy="968858"/>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421"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0754" y="3983327"/>
            <a:ext cx="1499434" cy="968858"/>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422"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extLst/>
          </p:nvPr>
        </p:nvGraphicFramePr>
        <p:xfrm>
          <a:off x="8578501" y="3110566"/>
          <a:ext cx="665307" cy="776734"/>
        </p:xfrm>
        <a:graphic>
          <a:graphicData uri="http://schemas.openxmlformats.org/presentationml/2006/ole">
            <mc:AlternateContent xmlns:mc="http://schemas.openxmlformats.org/markup-compatibility/2006">
              <mc:Choice xmlns:v="urn:schemas-microsoft-com:vml" Requires="v">
                <p:oleObj spid="_x0000_s2423"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78501" y="3110566"/>
                        <a:ext cx="665307" cy="776734"/>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3632" y="1715665"/>
            <a:ext cx="746670" cy="747015"/>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424"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425"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1637" y="4298649"/>
            <a:ext cx="746670" cy="747015"/>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426"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427"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5925" y="2225504"/>
            <a:ext cx="1557708" cy="2147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3661" y="2462681"/>
            <a:ext cx="0" cy="1520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68615" y="1524497"/>
            <a:ext cx="1006014"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2893" y="3498933"/>
            <a:ext cx="4525608" cy="922665"/>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2897" y="4562248"/>
            <a:ext cx="4413414"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2893" y="1666288"/>
            <a:ext cx="4464346" cy="26098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19728" y="1962251"/>
            <a:ext cx="0" cy="612849"/>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6841" y="1661905"/>
            <a:ext cx="2133364" cy="2460517"/>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042" y="-37184"/>
            <a:ext cx="10508754" cy="966452"/>
          </a:xfrm>
        </p:spPr>
        <p:txBody>
          <a:bodyPr>
            <a:normAutofit/>
          </a:bodyPr>
          <a:lstStyle/>
          <a:p>
            <a:r>
              <a:rPr lang="en-US" sz="3198" dirty="0"/>
              <a:t>Host your Application in the Cloud or keep on-premises</a:t>
            </a:r>
          </a:p>
        </p:txBody>
      </p:sp>
    </p:spTree>
    <p:extLst>
      <p:ext uri="{BB962C8B-B14F-4D97-AF65-F5344CB8AC3E}">
        <p14:creationId xmlns:p14="http://schemas.microsoft.com/office/powerpoint/2010/main" val="33476533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5634" y="2606615"/>
            <a:ext cx="1252794" cy="1644771"/>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2031" y="4437740"/>
            <a:ext cx="1" cy="99540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2141" y="5527536"/>
            <a:ext cx="779781" cy="779781"/>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4131" y="5938226"/>
            <a:ext cx="2996113"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Customer applications &amp; tools</a:t>
            </a:r>
          </a:p>
          <a:p>
            <a:pPr algn="ctr" defTabSz="913760">
              <a:defRPr/>
            </a:pPr>
            <a:r>
              <a:rPr lang="en-US" sz="1799" dirty="0">
                <a:solidFill>
                  <a:prstClr val="black">
                    <a:lumMod val="50000"/>
                    <a:lumOff val="50000"/>
                  </a:prstClr>
                </a:solidFill>
                <a:latin typeface="Calibri" panose="020F0502020204030204"/>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2363" y="3414246"/>
            <a:ext cx="928261" cy="836337"/>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14" y="3097374"/>
            <a:ext cx="779782" cy="779782"/>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3933711"/>
            <a:ext cx="678076" cy="678076"/>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1619" y="4734114"/>
            <a:ext cx="2216344"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Service dependencies</a:t>
            </a:r>
            <a:br>
              <a:rPr lang="en-US" sz="1799" dirty="0">
                <a:solidFill>
                  <a:prstClr val="black"/>
                </a:solidFill>
                <a:latin typeface="Calibri" panose="020F0502020204030204"/>
              </a:rPr>
            </a:br>
            <a:r>
              <a:rPr lang="en-US" sz="1799" dirty="0">
                <a:solidFill>
                  <a:prstClr val="black">
                    <a:lumMod val="50000"/>
                    <a:lumOff val="50000"/>
                  </a:prstClr>
                </a:solidFill>
                <a:latin typeface="Calibri" panose="020F0502020204030204"/>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4272" y="2860208"/>
            <a:ext cx="1137582" cy="1137582"/>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1099" y="3371304"/>
            <a:ext cx="1744535"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1002" y="3443994"/>
            <a:ext cx="1926452"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clipart&#10;&#10;Description generated with very high confidence">
            <a:extLst>
              <a:ext uri="{FF2B5EF4-FFF2-40B4-BE49-F238E27FC236}">
                <a16:creationId xmlns:a16="http://schemas.microsoft.com/office/drawing/2014/main" id="{1DB65850-6890-45D9-8013-AA702595FB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3920" y="2644608"/>
            <a:ext cx="1017293" cy="215600"/>
          </a:xfrm>
          <a:prstGeom prst="rect">
            <a:avLst/>
          </a:prstGeom>
        </p:spPr>
      </p:pic>
      <p:pic>
        <p:nvPicPr>
          <p:cNvPr id="23" name="Picture 22" descr="A picture containing clipart&#10;&#10;Description generated with very high confidence">
            <a:extLst>
              <a:ext uri="{FF2B5EF4-FFF2-40B4-BE49-F238E27FC236}">
                <a16:creationId xmlns:a16="http://schemas.microsoft.com/office/drawing/2014/main" id="{9BD44DA5-F857-484F-BBD8-33021DDC9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72497" y="2626175"/>
            <a:ext cx="1017293" cy="215600"/>
          </a:xfrm>
          <a:prstGeom prst="rect">
            <a:avLst/>
          </a:prstGeom>
        </p:spPr>
      </p:pic>
      <p:sp>
        <p:nvSpPr>
          <p:cNvPr id="24" name="TextBox 23">
            <a:extLst>
              <a:ext uri="{FF2B5EF4-FFF2-40B4-BE49-F238E27FC236}">
                <a16:creationId xmlns:a16="http://schemas.microsoft.com/office/drawing/2014/main" id="{2F1F4DC0-7105-474A-81B0-8FA4DD5522D2}"/>
              </a:ext>
            </a:extLst>
          </p:cNvPr>
          <p:cNvSpPr txBox="1"/>
          <p:nvPr/>
        </p:nvSpPr>
        <p:spPr>
          <a:xfrm>
            <a:off x="1241862" y="4099461"/>
            <a:ext cx="3430756" cy="645910"/>
          </a:xfrm>
          <a:prstGeom prst="rect">
            <a:avLst/>
          </a:prstGeom>
          <a:noFill/>
        </p:spPr>
        <p:txBody>
          <a:bodyPr wrap="none" rtlCol="0" anchor="t">
            <a:spAutoFit/>
          </a:bodyPr>
          <a:lstStyle/>
          <a:p>
            <a:pPr defTabSz="913760">
              <a:defRPr/>
            </a:pPr>
            <a:r>
              <a:rPr lang="en-US" sz="1799" dirty="0">
                <a:solidFill>
                  <a:prstClr val="black"/>
                </a:solidFill>
                <a:latin typeface="Calibri" panose="020F0502020204030204"/>
              </a:rPr>
              <a:t>Management &amp; Deployment Plane</a:t>
            </a:r>
          </a:p>
          <a:p>
            <a:pPr algn="ctr" defTabSz="913760">
              <a:defRPr/>
            </a:pPr>
            <a:r>
              <a:rPr lang="en-US" sz="1799" dirty="0">
                <a:solidFill>
                  <a:prstClr val="black">
                    <a:lumMod val="50000"/>
                    <a:lumOff val="50000"/>
                  </a:prstClr>
                </a:solidFill>
                <a:latin typeface="Calibri" panose="020F0502020204030204"/>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flipV="1">
            <a:off x="6092030" y="1330463"/>
            <a:ext cx="0" cy="1015305"/>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0928" y="4244618"/>
            <a:ext cx="2268118" cy="707425"/>
          </a:xfrm>
          <a:prstGeom prst="rect">
            <a:avLst/>
          </a:prstGeom>
          <a:noFill/>
        </p:spPr>
        <p:txBody>
          <a:bodyPr wrap="none" rtlCol="0" anchor="t">
            <a:spAutoFit/>
          </a:bodyPr>
          <a:lstStyle/>
          <a:p>
            <a:pPr algn="ctr" defTabSz="913760">
              <a:defRPr/>
            </a:pPr>
            <a:r>
              <a:rPr lang="en-US" sz="1999" dirty="0">
                <a:solidFill>
                  <a:prstClr val="black"/>
                </a:solidFill>
                <a:latin typeface="Calibri" panose="020F0502020204030204"/>
              </a:rPr>
              <a:t>Azure SQL Database</a:t>
            </a:r>
          </a:p>
          <a:p>
            <a:pPr algn="ctr" defTabSz="913760">
              <a:defRPr/>
            </a:pPr>
            <a:r>
              <a:rPr lang="en-US" sz="1999" dirty="0">
                <a:solidFill>
                  <a:prstClr val="black"/>
                </a:solidFill>
                <a:latin typeface="Calibri" panose="020F0502020204030204"/>
              </a:rPr>
              <a:t>Managed Instance</a:t>
            </a:r>
          </a:p>
        </p:txBody>
      </p:sp>
      <p:sp>
        <p:nvSpPr>
          <p:cNvPr id="32" name="Scroll: Horizontal 31">
            <a:extLst>
              <a:ext uri="{FF2B5EF4-FFF2-40B4-BE49-F238E27FC236}">
                <a16:creationId xmlns:a16="http://schemas.microsoft.com/office/drawing/2014/main" id="{CB56FFE9-9F9E-4321-A3CD-3C908B47EEAF}"/>
              </a:ext>
            </a:extLst>
          </p:cNvPr>
          <p:cNvSpPr/>
          <p:nvPr/>
        </p:nvSpPr>
        <p:spPr>
          <a:xfrm>
            <a:off x="5337450" y="216125"/>
            <a:ext cx="1668710" cy="1085005"/>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certificate verification</a:t>
            </a:r>
          </a:p>
        </p:txBody>
      </p:sp>
      <p:sp>
        <p:nvSpPr>
          <p:cNvPr id="33" name="TextBox 32">
            <a:extLst>
              <a:ext uri="{FF2B5EF4-FFF2-40B4-BE49-F238E27FC236}">
                <a16:creationId xmlns:a16="http://schemas.microsoft.com/office/drawing/2014/main" id="{146AA4A2-9CD3-4344-A2DA-569D42648C2F}"/>
              </a:ext>
            </a:extLst>
          </p:cNvPr>
          <p:cNvSpPr txBox="1"/>
          <p:nvPr/>
        </p:nvSpPr>
        <p:spPr>
          <a:xfrm>
            <a:off x="6171804" y="1260047"/>
            <a:ext cx="2254277"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Certificate Authorities</a:t>
            </a:r>
          </a:p>
          <a:p>
            <a:pPr algn="ctr" defTabSz="913760">
              <a:defRPr/>
            </a:pPr>
            <a:r>
              <a:rPr lang="en-US" sz="1799" dirty="0">
                <a:solidFill>
                  <a:prstClr val="black">
                    <a:lumMod val="50000"/>
                    <a:lumOff val="50000"/>
                  </a:prstClr>
                </a:solidFill>
                <a:latin typeface="Calibri" panose="020F0502020204030204"/>
              </a:rPr>
              <a:t>Internet</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0031" y="2829721"/>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1128" y="2892139"/>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17400" y="4720145"/>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1099" y="3573946"/>
            <a:ext cx="1744536"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FB0844B3-0CC9-4EB3-BBDF-B5D2F8909637}"/>
              </a:ext>
            </a:extLst>
          </p:cNvPr>
          <p:cNvSpPr>
            <a:spLocks noGrp="1"/>
          </p:cNvSpPr>
          <p:nvPr>
            <p:ph type="title"/>
          </p:nvPr>
        </p:nvSpPr>
        <p:spPr>
          <a:xfrm>
            <a:off x="211257" y="119917"/>
            <a:ext cx="10508754" cy="966452"/>
          </a:xfrm>
        </p:spPr>
        <p:txBody>
          <a:bodyPr>
            <a:normAutofit/>
          </a:bodyPr>
          <a:lstStyle/>
          <a:p>
            <a:r>
              <a:rPr lang="en-US" sz="3198" dirty="0"/>
              <a:t>Network communications</a:t>
            </a:r>
          </a:p>
        </p:txBody>
      </p:sp>
      <p:pic>
        <p:nvPicPr>
          <p:cNvPr id="27" name="Picture 26">
            <a:extLst>
              <a:ext uri="{FF2B5EF4-FFF2-40B4-BE49-F238E27FC236}">
                <a16:creationId xmlns:a16="http://schemas.microsoft.com/office/drawing/2014/main" id="{D181400E-6293-1D4F-952A-1E81C1E58FA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2267577"/>
            <a:ext cx="678076" cy="678076"/>
          </a:xfrm>
          <a:prstGeom prst="rect">
            <a:avLst/>
          </a:prstGeom>
        </p:spPr>
      </p:pic>
    </p:spTree>
    <p:extLst>
      <p:ext uri="{BB962C8B-B14F-4D97-AF65-F5344CB8AC3E}">
        <p14:creationId xmlns:p14="http://schemas.microsoft.com/office/powerpoint/2010/main" val="21687610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1FEF4E3-AFD6-4A29-BB60-68AB70BCE70C}"/>
              </a:ext>
            </a:extLst>
          </p:cNvPr>
          <p:cNvCxnSpPr>
            <a:cxnSpLocks/>
          </p:cNvCxnSpPr>
          <p:nvPr/>
        </p:nvCxnSpPr>
        <p:spPr>
          <a:xfrm>
            <a:off x="3398988" y="5906133"/>
            <a:ext cx="8431299" cy="0"/>
          </a:xfrm>
          <a:prstGeom prst="straightConnector1">
            <a:avLst/>
          </a:pr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329BA0BC-77FA-784F-B3BB-05F94609A5D8}"/>
              </a:ext>
            </a:extLst>
          </p:cNvPr>
          <p:cNvSpPr/>
          <p:nvPr/>
        </p:nvSpPr>
        <p:spPr>
          <a:xfrm>
            <a:off x="3398988" y="5045685"/>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storage</a:t>
            </a:r>
          </a:p>
        </p:txBody>
      </p:sp>
      <p:sp>
        <p:nvSpPr>
          <p:cNvPr id="106" name="Rectangle 105">
            <a:extLst>
              <a:ext uri="{FF2B5EF4-FFF2-40B4-BE49-F238E27FC236}">
                <a16:creationId xmlns:a16="http://schemas.microsoft.com/office/drawing/2014/main" id="{A20475A1-7F8D-C445-A1D7-DA221801EAC0}"/>
              </a:ext>
            </a:extLst>
          </p:cNvPr>
          <p:cNvSpPr/>
          <p:nvPr/>
        </p:nvSpPr>
        <p:spPr>
          <a:xfrm>
            <a:off x="3398988" y="4486673"/>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compute</a:t>
            </a:r>
          </a:p>
        </p:txBody>
      </p:sp>
      <p:sp>
        <p:nvSpPr>
          <p:cNvPr id="105" name="Rectangle 104">
            <a:extLst>
              <a:ext uri="{FF2B5EF4-FFF2-40B4-BE49-F238E27FC236}">
                <a16:creationId xmlns:a16="http://schemas.microsoft.com/office/drawing/2014/main" id="{8F06A86E-1586-6B4D-827E-11C36743B9AF}"/>
              </a:ext>
            </a:extLst>
          </p:cNvPr>
          <p:cNvSpPr/>
          <p:nvPr/>
        </p:nvSpPr>
        <p:spPr>
          <a:xfrm>
            <a:off x="3398988" y="2534391"/>
            <a:ext cx="8431299" cy="1895298"/>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071" rtlCol="0" anchor="b"/>
          <a:lstStyle/>
          <a:p>
            <a:pPr algn="ctr" defTabSz="913727">
              <a:defRPr/>
            </a:pPr>
            <a:endParaRPr lang="en-US" sz="1199" b="1">
              <a:solidFill>
                <a:srgbClr val="0078D7"/>
              </a:solidFill>
              <a:latin typeface="Segoe UI"/>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689988" y="1428282"/>
            <a:ext cx="2142081" cy="4263006"/>
          </a:xfrm>
          <a:prstGeom prst="rect">
            <a:avLst/>
          </a:prstGeom>
          <a:noFill/>
        </p:spPr>
        <p:txBody>
          <a:bodyPr wrap="square" lIns="182761" tIns="146209" rIns="182761" bIns="146209" rtlCol="0" anchor="ctr">
            <a:spAutoFit/>
          </a:bodyPr>
          <a:lstStyle/>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Power BI</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App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Data Factory</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Analysis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Machine Learning</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Cognitive Services </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p:txBody>
          <a:bodyPr/>
          <a:lstStyle/>
          <a:p>
            <a:r>
              <a:rPr lang="en-US"/>
              <a:t>Azure Relational Database Platform</a:t>
            </a:r>
          </a:p>
        </p:txBody>
      </p:sp>
      <p:sp>
        <p:nvSpPr>
          <p:cNvPr id="57" name="Rectangle 56">
            <a:extLst>
              <a:ext uri="{FF2B5EF4-FFF2-40B4-BE49-F238E27FC236}">
                <a16:creationId xmlns:a16="http://schemas.microsoft.com/office/drawing/2014/main" id="{E2164EC9-9F95-5841-9724-48A85605C9D6}"/>
              </a:ext>
            </a:extLst>
          </p:cNvPr>
          <p:cNvSpPr/>
          <p:nvPr/>
        </p:nvSpPr>
        <p:spPr>
          <a:xfrm>
            <a:off x="4755765" y="2600059"/>
            <a:ext cx="5717746" cy="307577"/>
          </a:xfrm>
          <a:prstGeom prst="rect">
            <a:avLst/>
          </a:prstGeom>
        </p:spPr>
        <p:txBody>
          <a:bodyPr>
            <a:spAutoFit/>
          </a:bodyPr>
          <a:lstStyle/>
          <a:p>
            <a:pPr algn="ctr" defTabSz="913727">
              <a:spcAft>
                <a:spcPts val="600"/>
              </a:spcAft>
              <a:defRPr/>
            </a:pPr>
            <a:r>
              <a:rPr lang="en-US" sz="1399" b="1">
                <a:solidFill>
                  <a:srgbClr val="0078D7"/>
                </a:solidFill>
                <a:latin typeface="Segoe UI Semibold" panose="020B0702040204020203" pitchFamily="34" charset="0"/>
                <a:cs typeface="Segoe UI Semibold" panose="020B0702040204020203" pitchFamily="34" charset="0"/>
              </a:rPr>
              <a:t>Database Services Platform </a:t>
            </a:r>
          </a:p>
        </p:txBody>
      </p:sp>
      <p:sp>
        <p:nvSpPr>
          <p:cNvPr id="15" name="Rectangle 14">
            <a:extLst>
              <a:ext uri="{FF2B5EF4-FFF2-40B4-BE49-F238E27FC236}">
                <a16:creationId xmlns:a16="http://schemas.microsoft.com/office/drawing/2014/main" id="{39C43A83-F683-4F16-B123-AECC97E83780}"/>
              </a:ext>
            </a:extLst>
          </p:cNvPr>
          <p:cNvSpPr/>
          <p:nvPr/>
        </p:nvSpPr>
        <p:spPr>
          <a:xfrm>
            <a:off x="4459150"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Intelligent</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Advisors, tuning,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601039"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Flexible</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On-demand scaling,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85307"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Trusted</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HA/DR, backup/restore, security, audit, isolation</a:t>
            </a: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82871" y="3149928"/>
            <a:ext cx="144546" cy="269794"/>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443401" y="3158237"/>
            <a:ext cx="342473" cy="253175"/>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711686" y="3153023"/>
            <a:ext cx="218792" cy="263605"/>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844761" y="1675326"/>
            <a:ext cx="393134" cy="3869567"/>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09195" y="1730323"/>
            <a:ext cx="287715" cy="219027"/>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417324" y="2291215"/>
            <a:ext cx="271457" cy="270843"/>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423177" y="2859887"/>
            <a:ext cx="259751" cy="26088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370009" y="3482755"/>
            <a:ext cx="366089" cy="285026"/>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FE49AA68-9AE0-D540-995F-36B7689716E9}"/>
              </a:ext>
            </a:extLst>
          </p:cNvPr>
          <p:cNvGrpSpPr/>
          <p:nvPr/>
        </p:nvGrpSpPr>
        <p:grpSpPr>
          <a:xfrm>
            <a:off x="378084" y="4697329"/>
            <a:ext cx="349939" cy="204539"/>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C08ADB2D-E1E2-4DF5-BB07-EA68494E5BE5}"/>
              </a:ext>
            </a:extLst>
          </p:cNvPr>
          <p:cNvSpPr/>
          <p:nvPr/>
        </p:nvSpPr>
        <p:spPr>
          <a:xfrm>
            <a:off x="6488619" y="5666225"/>
            <a:ext cx="2252037" cy="479818"/>
          </a:xfrm>
          <a:prstGeom prst="rect">
            <a:avLst/>
          </a:prstGeom>
          <a:solidFill>
            <a:schemeClr val="bg1"/>
          </a:solidFill>
        </p:spPr>
        <p:txBody>
          <a:bodyPr wrap="square" lIns="182761" tIns="146209" rIns="182761" bIns="146209" rtlCol="0" anchor="ctr">
            <a:spAutoFit/>
          </a:bodyPr>
          <a:lstStyle/>
          <a:p>
            <a:pPr algn="ctr" defTabSz="913760">
              <a:spcBef>
                <a:spcPts val="1199"/>
              </a:spcBef>
              <a:spcAft>
                <a:spcPts val="600"/>
              </a:spcAft>
              <a:defRPr/>
            </a:pPr>
            <a:r>
              <a:rPr lang="en-US" sz="1199" dirty="0">
                <a:gradFill>
                  <a:gsLst>
                    <a:gs pos="2917">
                      <a:srgbClr val="505050"/>
                    </a:gs>
                    <a:gs pos="30000">
                      <a:srgbClr val="505050"/>
                    </a:gs>
                  </a:gsLst>
                  <a:lin ang="5400000" scaled="0"/>
                </a:gradFill>
                <a:latin typeface="Segoe UI"/>
              </a:rPr>
              <a:t> Global Azure in 54 regions</a:t>
            </a:r>
          </a:p>
        </p:txBody>
      </p:sp>
      <p:grpSp>
        <p:nvGrpSpPr>
          <p:cNvPr id="108" name="Group 11">
            <a:extLst>
              <a:ext uri="{FF2B5EF4-FFF2-40B4-BE49-F238E27FC236}">
                <a16:creationId xmlns:a16="http://schemas.microsoft.com/office/drawing/2014/main" id="{D5752A38-4978-4B8F-8C06-437472E4F788}"/>
              </a:ext>
            </a:extLst>
          </p:cNvPr>
          <p:cNvGrpSpPr>
            <a:grpSpLocks noChangeAspect="1"/>
          </p:cNvGrpSpPr>
          <p:nvPr/>
        </p:nvGrpSpPr>
        <p:grpSpPr bwMode="auto">
          <a:xfrm>
            <a:off x="440738" y="4112016"/>
            <a:ext cx="224631" cy="244688"/>
            <a:chOff x="3861" y="4291602"/>
            <a:chExt cx="112" cy="244433"/>
          </a:xfrm>
        </p:grpSpPr>
        <p:sp>
          <p:nvSpPr>
            <p:cNvPr id="110" name="Freeform 12">
              <a:extLst>
                <a:ext uri="{FF2B5EF4-FFF2-40B4-BE49-F238E27FC236}">
                  <a16:creationId xmlns:a16="http://schemas.microsoft.com/office/drawing/2014/main" id="{EB2BF1D8-6A64-4EDC-9801-E26DFD39F46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1" name="Line 13">
              <a:extLst>
                <a:ext uri="{FF2B5EF4-FFF2-40B4-BE49-F238E27FC236}">
                  <a16:creationId xmlns:a16="http://schemas.microsoft.com/office/drawing/2014/main" id="{66DBC313-2999-4AB2-8D9E-DBC2AE159C28}"/>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2" name="Line 14">
              <a:extLst>
                <a:ext uri="{FF2B5EF4-FFF2-40B4-BE49-F238E27FC236}">
                  <a16:creationId xmlns:a16="http://schemas.microsoft.com/office/drawing/2014/main" id="{A08589FE-D21C-49B8-A2AA-1BC4731FAB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3" name="Line 15">
              <a:extLst>
                <a:ext uri="{FF2B5EF4-FFF2-40B4-BE49-F238E27FC236}">
                  <a16:creationId xmlns:a16="http://schemas.microsoft.com/office/drawing/2014/main" id="{4438BD8D-58A2-473A-A979-C74F68B07C6E}"/>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4" name="Line 16">
              <a:extLst>
                <a:ext uri="{FF2B5EF4-FFF2-40B4-BE49-F238E27FC236}">
                  <a16:creationId xmlns:a16="http://schemas.microsoft.com/office/drawing/2014/main" id="{3997172D-494F-448C-8C03-F84023CA9DA9}"/>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5" name="Line 17">
              <a:extLst>
                <a:ext uri="{FF2B5EF4-FFF2-40B4-BE49-F238E27FC236}">
                  <a16:creationId xmlns:a16="http://schemas.microsoft.com/office/drawing/2014/main" id="{78CA6C35-498A-4A58-A4C0-3C78657A454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grpSp>
      <p:grpSp>
        <p:nvGrpSpPr>
          <p:cNvPr id="12" name="Group 11">
            <a:extLst>
              <a:ext uri="{FF2B5EF4-FFF2-40B4-BE49-F238E27FC236}">
                <a16:creationId xmlns:a16="http://schemas.microsoft.com/office/drawing/2014/main" id="{FC0AA4D6-9EC0-4511-87D4-06BD96D7C679}"/>
              </a:ext>
            </a:extLst>
          </p:cNvPr>
          <p:cNvGrpSpPr/>
          <p:nvPr/>
        </p:nvGrpSpPr>
        <p:grpSpPr>
          <a:xfrm>
            <a:off x="431442" y="5244028"/>
            <a:ext cx="243225" cy="243227"/>
            <a:chOff x="518809" y="5245210"/>
            <a:chExt cx="243383" cy="243385"/>
          </a:xfrm>
        </p:grpSpPr>
        <p:sp>
          <p:nvSpPr>
            <p:cNvPr id="128" name="Freeform: Shape 127">
              <a:extLst>
                <a:ext uri="{FF2B5EF4-FFF2-40B4-BE49-F238E27FC236}">
                  <a16:creationId xmlns:a16="http://schemas.microsoft.com/office/drawing/2014/main" id="{5EB83B92-1EDC-4DA1-ABE2-7C97ADB23380}"/>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B508CB55-8F5C-4ED8-BB53-020F9E2117C0}"/>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80EAC09-4DB5-40A6-B931-114EF3DBCEC4}"/>
                </a:ext>
              </a:extLst>
            </p:cNvPr>
            <p:cNvSpPr/>
            <p:nvPr/>
          </p:nvSpPr>
          <p:spPr bwMode="auto">
            <a:xfrm>
              <a:off x="573794"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037A539-4ADE-4568-9A32-7D95B7CFB99D}"/>
                </a:ext>
              </a:extLst>
            </p:cNvPr>
            <p:cNvSpPr/>
            <p:nvPr/>
          </p:nvSpPr>
          <p:spPr bwMode="auto">
            <a:xfrm>
              <a:off x="662736"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L-Shape 7">
            <a:extLst>
              <a:ext uri="{FF2B5EF4-FFF2-40B4-BE49-F238E27FC236}">
                <a16:creationId xmlns:a16="http://schemas.microsoft.com/office/drawing/2014/main" id="{96BEE72C-1D97-4496-AD26-1677CB2D1EFA}"/>
              </a:ext>
            </a:extLst>
          </p:cNvPr>
          <p:cNvSpPr/>
          <p:nvPr/>
        </p:nvSpPr>
        <p:spPr bwMode="auto">
          <a:xfrm>
            <a:off x="3391792" y="1668819"/>
            <a:ext cx="8438495" cy="812729"/>
          </a:xfrm>
          <a:prstGeom prst="corner">
            <a:avLst>
              <a:gd name="adj1" fmla="val 42862"/>
              <a:gd name="adj2" fmla="val 2017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6762155" bIns="1041737" numCol="1" rtlCol="0" anchor="t"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Azure SQL Database</a:t>
            </a:r>
          </a:p>
        </p:txBody>
      </p:sp>
      <p:sp>
        <p:nvSpPr>
          <p:cNvPr id="102" name="Rectangle 101">
            <a:extLst>
              <a:ext uri="{FF2B5EF4-FFF2-40B4-BE49-F238E27FC236}">
                <a16:creationId xmlns:a16="http://schemas.microsoft.com/office/drawing/2014/main" id="{E4E64B31-B4B7-4DDF-8514-D7A8730597C3}"/>
              </a:ext>
            </a:extLst>
          </p:cNvPr>
          <p:cNvSpPr/>
          <p:nvPr/>
        </p:nvSpPr>
        <p:spPr bwMode="auto">
          <a:xfrm>
            <a:off x="5092419"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SQL Data Warehouse</a:t>
            </a:r>
          </a:p>
        </p:txBody>
      </p:sp>
      <p:sp>
        <p:nvSpPr>
          <p:cNvPr id="103" name="Rectangle 102">
            <a:extLst>
              <a:ext uri="{FF2B5EF4-FFF2-40B4-BE49-F238E27FC236}">
                <a16:creationId xmlns:a16="http://schemas.microsoft.com/office/drawing/2014/main" id="{C9B1FC97-011B-4612-9AA5-6884FF88E734}"/>
              </a:ext>
            </a:extLst>
          </p:cNvPr>
          <p:cNvSpPr/>
          <p:nvPr/>
        </p:nvSpPr>
        <p:spPr bwMode="auto">
          <a:xfrm>
            <a:off x="6793047"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PostgreSQL</a:t>
            </a:r>
          </a:p>
        </p:txBody>
      </p:sp>
      <p:sp>
        <p:nvSpPr>
          <p:cNvPr id="104" name="Rectangle 103">
            <a:extLst>
              <a:ext uri="{FF2B5EF4-FFF2-40B4-BE49-F238E27FC236}">
                <a16:creationId xmlns:a16="http://schemas.microsoft.com/office/drawing/2014/main" id="{0E211292-AF39-4422-8457-99B71A890ECD}"/>
              </a:ext>
            </a:extLst>
          </p:cNvPr>
          <p:cNvSpPr/>
          <p:nvPr/>
        </p:nvSpPr>
        <p:spPr bwMode="auto">
          <a:xfrm>
            <a:off x="8493673"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MySQL</a:t>
            </a:r>
          </a:p>
        </p:txBody>
      </p:sp>
      <p:sp>
        <p:nvSpPr>
          <p:cNvPr id="116" name="Rectangle 115">
            <a:extLst>
              <a:ext uri="{FF2B5EF4-FFF2-40B4-BE49-F238E27FC236}">
                <a16:creationId xmlns:a16="http://schemas.microsoft.com/office/drawing/2014/main" id="{D92E9B68-6266-4870-B46E-E9C26016C714}"/>
              </a:ext>
            </a:extLst>
          </p:cNvPr>
          <p:cNvSpPr/>
          <p:nvPr/>
        </p:nvSpPr>
        <p:spPr bwMode="auto">
          <a:xfrm>
            <a:off x="10194300"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MariaDB</a:t>
            </a:r>
          </a:p>
        </p:txBody>
      </p:sp>
    </p:spTree>
    <p:extLst>
      <p:ext uri="{BB962C8B-B14F-4D97-AF65-F5344CB8AC3E}">
        <p14:creationId xmlns:p14="http://schemas.microsoft.com/office/powerpoint/2010/main" val="30429167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solidFill>
                  <a:schemeClr val="bg1"/>
                </a:solidFill>
              </a:rPr>
              <a:t>Connecting to Managed Instances</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659982" y="548680"/>
            <a:ext cx="6408713" cy="5760640"/>
          </a:xfrm>
        </p:spPr>
        <p:txBody>
          <a:bodyPr>
            <a:normAutofit/>
          </a:bodyPr>
          <a:lstStyle/>
          <a:p>
            <a:pPr marL="0" indent="0">
              <a:buNone/>
            </a:pPr>
            <a:r>
              <a:rPr lang="en-US" sz="2400" dirty="0">
                <a:solidFill>
                  <a:schemeClr val="tx1"/>
                </a:solidFill>
              </a:rPr>
              <a:t>Latest driver versions provides best connectivity experience</a:t>
            </a:r>
          </a:p>
          <a:p>
            <a:pPr lvl="1"/>
            <a:r>
              <a:rPr lang="en-US" sz="1800" dirty="0"/>
              <a:t>Do not forget that MI is available on private endpoint – test connectivity for your scenarios</a:t>
            </a:r>
          </a:p>
          <a:p>
            <a:pPr lvl="1"/>
            <a:r>
              <a:rPr lang="en-US" sz="1800" dirty="0"/>
              <a:t>Public endpoint is coming later this year</a:t>
            </a:r>
          </a:p>
          <a:p>
            <a:pPr marL="0" indent="0">
              <a:buNone/>
            </a:pPr>
            <a:r>
              <a:rPr lang="en-US" sz="2400" dirty="0">
                <a:solidFill>
                  <a:schemeClr val="tx1"/>
                </a:solidFill>
              </a:rPr>
              <a:t>Build </a:t>
            </a:r>
            <a:r>
              <a:rPr lang="en-US" sz="2400" dirty="0">
                <a:solidFill>
                  <a:schemeClr val="tx1"/>
                </a:solidFill>
                <a:hlinkClick r:id="rId3"/>
              </a:rPr>
              <a:t>connectivity resilience</a:t>
            </a:r>
            <a:r>
              <a:rPr lang="en-US" sz="2400" dirty="0">
                <a:solidFill>
                  <a:schemeClr val="tx1"/>
                </a:solidFill>
              </a:rPr>
              <a:t> into your code to protect from transient faults</a:t>
            </a:r>
          </a:p>
          <a:p>
            <a:pPr marL="0" indent="0">
              <a:buNone/>
            </a:pPr>
            <a:r>
              <a:rPr lang="en-US" sz="2400" dirty="0">
                <a:solidFill>
                  <a:schemeClr val="tx1"/>
                </a:solidFill>
              </a:rPr>
              <a:t>Continue using well-known SQL Server tools (</a:t>
            </a:r>
            <a:r>
              <a:rPr lang="en-US" sz="2400" b="1" dirty="0">
                <a:solidFill>
                  <a:schemeClr val="tx1"/>
                </a:solidFill>
              </a:rPr>
              <a:t>SSMS, SSDT</a:t>
            </a:r>
            <a:r>
              <a:rPr lang="en-US" sz="2400" dirty="0">
                <a:solidFill>
                  <a:schemeClr val="tx1"/>
                </a:solidFill>
              </a:rPr>
              <a:t>) – install </a:t>
            </a:r>
            <a:r>
              <a:rPr lang="en-US" sz="2400" b="1" dirty="0">
                <a:solidFill>
                  <a:schemeClr val="tx1"/>
                </a:solidFill>
              </a:rPr>
              <a:t>latest version</a:t>
            </a:r>
            <a:endParaRPr lang="en-US" sz="2400" dirty="0">
              <a:solidFill>
                <a:schemeClr val="tx1"/>
              </a:solidFill>
            </a:endParaRPr>
          </a:p>
          <a:p>
            <a:endParaRPr lang="en-US" sz="1600" dirty="0">
              <a:solidFill>
                <a:schemeClr val="tx1"/>
              </a:solidFill>
            </a:endParaRPr>
          </a:p>
        </p:txBody>
      </p:sp>
      <p:sp>
        <p:nvSpPr>
          <p:cNvPr id="2" name="Rectangle 1">
            <a:extLst>
              <a:ext uri="{FF2B5EF4-FFF2-40B4-BE49-F238E27FC236}">
                <a16:creationId xmlns:a16="http://schemas.microsoft.com/office/drawing/2014/main" id="{F0519320-2A6D-43EE-818D-60DD531AEE12}"/>
              </a:ext>
            </a:extLst>
          </p:cNvPr>
          <p:cNvSpPr/>
          <p:nvPr/>
        </p:nvSpPr>
        <p:spPr>
          <a:xfrm>
            <a:off x="115367" y="2204864"/>
            <a:ext cx="5223505" cy="2583640"/>
          </a:xfrm>
          <a:prstGeom prst="rect">
            <a:avLst/>
          </a:prstGeom>
        </p:spPr>
        <p:txBody>
          <a:bodyPr wrap="square">
            <a:spAutoFit/>
          </a:bodyPr>
          <a:lstStyle/>
          <a:p>
            <a:r>
              <a:rPr lang="en-US" sz="2398" dirty="0">
                <a:solidFill>
                  <a:schemeClr val="bg1"/>
                </a:solidFill>
              </a:rPr>
              <a:t>SQL Authentication </a:t>
            </a:r>
          </a:p>
          <a:p>
            <a:r>
              <a:rPr lang="en-US" sz="2398" dirty="0">
                <a:solidFill>
                  <a:schemeClr val="bg1"/>
                </a:solidFill>
              </a:rPr>
              <a:t>Azure AD</a:t>
            </a:r>
          </a:p>
          <a:p>
            <a:r>
              <a:rPr lang="en-US" sz="2398" dirty="0">
                <a:solidFill>
                  <a:schemeClr val="bg1"/>
                </a:solidFill>
              </a:rPr>
              <a:t>     </a:t>
            </a:r>
            <a:r>
              <a:rPr lang="en-US" sz="1799" dirty="0">
                <a:solidFill>
                  <a:schemeClr val="bg1"/>
                </a:solidFill>
              </a:rPr>
              <a:t>Token-based authentication for applications connecting to SQL Database</a:t>
            </a:r>
          </a:p>
          <a:p>
            <a:pPr lvl="1"/>
            <a:r>
              <a:rPr lang="en-US" sz="1799" dirty="0">
                <a:solidFill>
                  <a:schemeClr val="bg1"/>
                </a:solidFill>
              </a:rPr>
              <a:t>ADFS or native user/password authentication for a local Azure Active Directory without domain synchronization</a:t>
            </a:r>
          </a:p>
          <a:p>
            <a:pPr lvl="1"/>
            <a:r>
              <a:rPr lang="en-US" sz="1799" dirty="0">
                <a:solidFill>
                  <a:schemeClr val="bg1"/>
                </a:solidFill>
              </a:rPr>
              <a:t>Multi-Factor Authentication (MFA)</a:t>
            </a:r>
            <a:endParaRPr lang="en-US" sz="2398" dirty="0">
              <a:solidFill>
                <a:schemeClr val="bg1"/>
              </a:solidFill>
            </a:endParaRPr>
          </a:p>
        </p:txBody>
      </p:sp>
    </p:spTree>
    <p:extLst>
      <p:ext uri="{BB962C8B-B14F-4D97-AF65-F5344CB8AC3E}">
        <p14:creationId xmlns:p14="http://schemas.microsoft.com/office/powerpoint/2010/main" val="39016308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Creating your first Managed Instance</a:t>
            </a:r>
            <a:endParaRPr lang="en-US" dirty="0">
              <a:solidFill>
                <a:schemeClr val="tx1"/>
              </a:solidFill>
            </a:endParaRPr>
          </a:p>
        </p:txBody>
      </p:sp>
      <p:sp>
        <p:nvSpPr>
          <p:cNvPr id="3" name="Text Placeholder 3">
            <a:extLst>
              <a:ext uri="{FF2B5EF4-FFF2-40B4-BE49-F238E27FC236}">
                <a16:creationId xmlns:a16="http://schemas.microsoft.com/office/drawing/2014/main" id="{E1BDD4FD-79A0-4067-B3B2-4F4865B7CF65}"/>
              </a:ext>
            </a:extLst>
          </p:cNvPr>
          <p:cNvSpPr>
            <a:spLocks noGrp="1"/>
          </p:cNvSpPr>
          <p:nvPr>
            <p:ph type="body" sz="quarter" idx="12"/>
          </p:nvPr>
        </p:nvSpPr>
        <p:spPr/>
        <p:txBody>
          <a:bodyPr>
            <a:normAutofit/>
          </a:bodyPr>
          <a:lstStyle/>
          <a:p>
            <a:r>
              <a:rPr lang="en-US" sz="3600" dirty="0"/>
              <a:t>Portal</a:t>
            </a:r>
          </a:p>
          <a:p>
            <a:endParaRPr lang="en-US" sz="3600" dirty="0"/>
          </a:p>
        </p:txBody>
      </p:sp>
    </p:spTree>
    <p:extLst>
      <p:ext uri="{BB962C8B-B14F-4D97-AF65-F5344CB8AC3E}">
        <p14:creationId xmlns:p14="http://schemas.microsoft.com/office/powerpoint/2010/main" val="39356240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61E8A-0F8E-4950-BD73-319F33D7D10B}"/>
              </a:ext>
            </a:extLst>
          </p:cNvPr>
          <p:cNvPicPr>
            <a:picLocks noChangeAspect="1"/>
          </p:cNvPicPr>
          <p:nvPr/>
        </p:nvPicPr>
        <p:blipFill rotWithShape="1">
          <a:blip r:embed="rId3"/>
          <a:srcRect b="3370"/>
          <a:stretch/>
        </p:blipFill>
        <p:spPr>
          <a:xfrm>
            <a:off x="20" y="10"/>
            <a:ext cx="12184042" cy="6857990"/>
          </a:xfrm>
          <a:prstGeom prst="rect">
            <a:avLst/>
          </a:prstGeom>
        </p:spPr>
      </p:pic>
    </p:spTree>
    <p:extLst>
      <p:ext uri="{BB962C8B-B14F-4D97-AF65-F5344CB8AC3E}">
        <p14:creationId xmlns:p14="http://schemas.microsoft.com/office/powerpoint/2010/main" val="1522349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Managed Instance Features</a:t>
            </a:r>
            <a:endParaRPr lang="en-US" dirty="0">
              <a:solidFill>
                <a:schemeClr val="tx1"/>
              </a:solidFill>
            </a:endParaRPr>
          </a:p>
        </p:txBody>
      </p:sp>
    </p:spTree>
    <p:extLst>
      <p:ext uri="{BB962C8B-B14F-4D97-AF65-F5344CB8AC3E}">
        <p14:creationId xmlns:p14="http://schemas.microsoft.com/office/powerpoint/2010/main" val="163131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SURFACE AREA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4">
            <a:extLst>
              <a:ext uri="{FF2B5EF4-FFF2-40B4-BE49-F238E27FC236}">
                <a16:creationId xmlns:a16="http://schemas.microsoft.com/office/drawing/2014/main" id="{06023AE9-A756-4BE4-8645-81239B7CA2C7}"/>
              </a:ext>
            </a:extLst>
          </p:cNvPr>
          <p:cNvGraphicFramePr/>
          <p:nvPr>
            <p:extLst>
              <p:ext uri="{D42A27DB-BD31-4B8C-83A1-F6EECF244321}">
                <p14:modId xmlns:p14="http://schemas.microsoft.com/office/powerpoint/2010/main" val="961654821"/>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08456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3373"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639662" y="2023236"/>
            <a:ext cx="3657394" cy="2820908"/>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USER DATABASE FILE LAYOUT CONSIDERATIONS</a:t>
            </a:r>
          </a:p>
        </p:txBody>
      </p:sp>
      <p:graphicFrame>
        <p:nvGraphicFramePr>
          <p:cNvPr id="5" name="Content Placeholder 2">
            <a:extLst>
              <a:ext uri="{FF2B5EF4-FFF2-40B4-BE49-F238E27FC236}">
                <a16:creationId xmlns:a16="http://schemas.microsoft.com/office/drawing/2014/main" id="{584E24C5-5142-4D81-814E-0AF3C0B22D71}"/>
              </a:ext>
            </a:extLst>
          </p:cNvPr>
          <p:cNvGraphicFramePr/>
          <p:nvPr>
            <p:extLst>
              <p:ext uri="{D42A27DB-BD31-4B8C-83A1-F6EECF244321}">
                <p14:modId xmlns:p14="http://schemas.microsoft.com/office/powerpoint/2010/main" val="474040247"/>
              </p:ext>
            </p:extLst>
          </p:nvPr>
        </p:nvGraphicFramePr>
        <p:xfrm>
          <a:off x="6087272" y="955653"/>
          <a:ext cx="5112160"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748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Backup aND RESTORE</a:t>
            </a:r>
            <a:br>
              <a:rPr lang="en-US" sz="4400">
                <a:solidFill>
                  <a:srgbClr val="FFFFFF"/>
                </a:solidFill>
                <a:latin typeface="+mj-lt"/>
                <a:ea typeface="+mj-ea"/>
                <a:cs typeface="+mj-cs"/>
              </a:rPr>
            </a:br>
            <a:endParaRPr lang="en-US" sz="4400">
              <a:solidFill>
                <a:srgbClr val="FFFFFF"/>
              </a:solidFill>
              <a:latin typeface="+mj-lt"/>
              <a:ea typeface="+mj-ea"/>
              <a:cs typeface="+mj-cs"/>
            </a:endParaRPr>
          </a:p>
        </p:txBody>
      </p:sp>
      <p:graphicFrame>
        <p:nvGraphicFramePr>
          <p:cNvPr id="38" name="Content Placeholder 2">
            <a:extLst>
              <a:ext uri="{FF2B5EF4-FFF2-40B4-BE49-F238E27FC236}">
                <a16:creationId xmlns:a16="http://schemas.microsoft.com/office/drawing/2014/main" id="{D0691A7C-FA9A-40E1-B0BB-FE562A381236}"/>
              </a:ext>
            </a:extLst>
          </p:cNvPr>
          <p:cNvGraphicFramePr/>
          <p:nvPr>
            <p:extLst>
              <p:ext uri="{D42A27DB-BD31-4B8C-83A1-F6EECF244321}">
                <p14:modId xmlns:p14="http://schemas.microsoft.com/office/powerpoint/2010/main" val="4067750789"/>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841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69" y="0"/>
            <a:ext cx="11473020"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1178458" y="826680"/>
            <a:ext cx="9827146" cy="1325563"/>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TempDB</a:t>
            </a:r>
          </a:p>
        </p:txBody>
      </p:sp>
      <p:graphicFrame>
        <p:nvGraphicFramePr>
          <p:cNvPr id="5" name="Content Placeholder 2">
            <a:extLst>
              <a:ext uri="{FF2B5EF4-FFF2-40B4-BE49-F238E27FC236}">
                <a16:creationId xmlns:a16="http://schemas.microsoft.com/office/drawing/2014/main" id="{05AD5FE1-AC39-4E61-86AA-FFEA0422A46A}"/>
              </a:ext>
            </a:extLst>
          </p:cNvPr>
          <p:cNvGraphicFramePr/>
          <p:nvPr>
            <p:extLst>
              <p:ext uri="{D42A27DB-BD31-4B8C-83A1-F6EECF244321}">
                <p14:modId xmlns:p14="http://schemas.microsoft.com/office/powerpoint/2010/main" val="2322247271"/>
              </p:ext>
            </p:extLst>
          </p:nvPr>
        </p:nvGraphicFramePr>
        <p:xfrm>
          <a:off x="1035645" y="2899956"/>
          <a:ext cx="10112772"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68764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3400" kern="1200">
                <a:solidFill>
                  <a:srgbClr val="FFFFFF"/>
                </a:solidFill>
                <a:latin typeface="+mj-lt"/>
                <a:ea typeface="+mj-ea"/>
                <a:cs typeface="+mj-cs"/>
              </a:rPr>
              <a:t>High Availability</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1F150A70-15BB-4B27-A7CA-A893B8BFBCD1}"/>
              </a:ext>
            </a:extLst>
          </p:cNvPr>
          <p:cNvGraphicFramePr/>
          <p:nvPr>
            <p:extLst>
              <p:ext uri="{D42A27DB-BD31-4B8C-83A1-F6EECF244321}">
                <p14:modId xmlns:p14="http://schemas.microsoft.com/office/powerpoint/2010/main" val="301835072"/>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7170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SCALING MANAGED INSTANCE</a:t>
            </a:r>
          </a:p>
        </p:txBody>
      </p:sp>
      <p:graphicFrame>
        <p:nvGraphicFramePr>
          <p:cNvPr id="5" name="Content Placeholder 2">
            <a:extLst>
              <a:ext uri="{FF2B5EF4-FFF2-40B4-BE49-F238E27FC236}">
                <a16:creationId xmlns:a16="http://schemas.microsoft.com/office/drawing/2014/main" id="{B3D36E17-4C19-4969-A554-5BB975DB28A0}"/>
              </a:ext>
            </a:extLst>
          </p:cNvPr>
          <p:cNvGraphicFramePr/>
          <p:nvPr>
            <p:extLst>
              <p:ext uri="{D42A27DB-BD31-4B8C-83A1-F6EECF244321}">
                <p14:modId xmlns:p14="http://schemas.microsoft.com/office/powerpoint/2010/main" val="875316125"/>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346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78" y="390927"/>
            <a:ext cx="10508754" cy="1325563"/>
          </a:xfrm>
        </p:spPr>
        <p:txBody>
          <a:bodyPr/>
          <a:lstStyle/>
          <a:p>
            <a:r>
              <a:rPr lang="en-US" dirty="0"/>
              <a:t>Benefits of Platform as a Service</a:t>
            </a:r>
          </a:p>
        </p:txBody>
      </p:sp>
      <p:sp>
        <p:nvSpPr>
          <p:cNvPr id="5" name="TextBox 4">
            <a:extLst>
              <a:ext uri="{FF2B5EF4-FFF2-40B4-BE49-F238E27FC236}">
                <a16:creationId xmlns:a16="http://schemas.microsoft.com/office/drawing/2014/main" id="{B1720377-6407-4F86-8FAD-52C4BF22B324}"/>
              </a:ext>
            </a:extLst>
          </p:cNvPr>
          <p:cNvSpPr txBox="1"/>
          <p:nvPr/>
        </p:nvSpPr>
        <p:spPr>
          <a:xfrm>
            <a:off x="7653115" y="5729709"/>
            <a:ext cx="4038292" cy="483199"/>
          </a:xfrm>
          <a:prstGeom prst="rect">
            <a:avLst/>
          </a:prstGeom>
          <a:noFill/>
        </p:spPr>
        <p:txBody>
          <a:bodyPr wrap="square" lIns="179142" tIns="143314" rIns="179142" bIns="143314" rtlCol="0">
            <a:spAutoFit/>
          </a:bodyPr>
          <a:lstStyle/>
          <a:p>
            <a:pPr algn="ctr" defTabSz="913727">
              <a:lnSpc>
                <a:spcPct val="90000"/>
              </a:lnSpc>
              <a:spcAft>
                <a:spcPts val="588"/>
              </a:spcAft>
              <a:defRPr/>
            </a:pPr>
            <a:r>
              <a:rPr lang="en-US" sz="1399"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1877466346"/>
              </p:ext>
            </p:extLst>
          </p:nvPr>
        </p:nvGraphicFramePr>
        <p:xfrm>
          <a:off x="494978" y="1716490"/>
          <a:ext cx="11196428" cy="3763013"/>
        </p:xfrm>
        <a:graphic>
          <a:graphicData uri="http://schemas.openxmlformats.org/drawingml/2006/table">
            <a:tbl>
              <a:tblPr firstRow="1" bandRow="1">
                <a:tableStyleId>{5C22544A-7EE6-4342-B048-85BDC9FD1C3A}</a:tableStyleId>
              </a:tblPr>
              <a:tblGrid>
                <a:gridCol w="5669061">
                  <a:extLst>
                    <a:ext uri="{9D8B030D-6E8A-4147-A177-3AD203B41FA5}">
                      <a16:colId xmlns:a16="http://schemas.microsoft.com/office/drawing/2014/main" val="1690209004"/>
                    </a:ext>
                  </a:extLst>
                </a:gridCol>
                <a:gridCol w="5527367">
                  <a:extLst>
                    <a:ext uri="{9D8B030D-6E8A-4147-A177-3AD203B41FA5}">
                      <a16:colId xmlns:a16="http://schemas.microsoft.com/office/drawing/2014/main" val="3441464615"/>
                    </a:ext>
                  </a:extLst>
                </a:gridCol>
              </a:tblGrid>
              <a:tr h="473315">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Your work so far</a:t>
                      </a:r>
                    </a:p>
                  </a:txBody>
                  <a:tcPr marL="89572" marR="89572" marT="44785" marB="44785"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How PaaS helps</a:t>
                      </a:r>
                    </a:p>
                  </a:txBody>
                  <a:tcPr marL="89572" marR="89572" marT="44785" marB="44785"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005444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Hardware purchasing and management</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Protect data with backups (with health checks and retention)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High availability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Disaster recovery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Ensure compliance with standards on your own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Secure your data from malicious users and mistakes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Role out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Monitor, troubleshoot, and manage at scale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Tune and maintain for predictable performance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561375" y="3661732"/>
            <a:ext cx="221769" cy="4038291"/>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Managed Instance Limitations</a:t>
            </a:r>
            <a:endParaRPr lang="en-US" dirty="0">
              <a:solidFill>
                <a:schemeClr val="tx1"/>
              </a:solidFill>
            </a:endParaRPr>
          </a:p>
        </p:txBody>
      </p:sp>
    </p:spTree>
    <p:extLst>
      <p:ext uri="{BB962C8B-B14F-4D97-AF65-F5344CB8AC3E}">
        <p14:creationId xmlns:p14="http://schemas.microsoft.com/office/powerpoint/2010/main" val="37859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Not installed side-by-side with Managed Instance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SSIS packages to new SSIS on Azure Data Factory (PaaS service)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OLAP models to Azure Analysis Services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 or run these services in Azure virtual machines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For SSRS: run in a virtual machine, or switch to Power BI</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69092"/>
          </a:xfrm>
          <a:prstGeom prst="rect">
            <a:avLst/>
          </a:prstGeom>
          <a:noFill/>
        </p:spPr>
        <p:txBody>
          <a:bodyPr wrap="square" rtlCol="0">
            <a:spAutoFit/>
          </a:bodyPr>
          <a:lstStyle/>
          <a:p>
            <a:pPr defTabSz="913760">
              <a:defRPr/>
            </a:pPr>
            <a:r>
              <a:rPr lang="en-US" sz="1799" b="1" kern="0" spc="100">
                <a:solidFill>
                  <a:srgbClr val="1A1A1A"/>
                </a:solidFill>
                <a:latin typeface="Segoe UI Semibold" charset="0"/>
                <a:cs typeface="Segoe UI Semibold" charset="0"/>
              </a:rPr>
              <a:t>Recommendation - move BI solutions to PaaS model</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
        <p:nvSpPr>
          <p:cNvPr id="31" name="Rectangle 30">
            <a:extLst>
              <a:ext uri="{FF2B5EF4-FFF2-40B4-BE49-F238E27FC236}">
                <a16:creationId xmlns:a16="http://schemas.microsoft.com/office/drawing/2014/main" id="{41EDC790-E084-49B5-91BE-F1C57316AB20}"/>
              </a:ext>
            </a:extLst>
          </p:cNvPr>
          <p:cNvSpPr/>
          <p:nvPr/>
        </p:nvSpPr>
        <p:spPr>
          <a:xfrm>
            <a:off x="6149382" y="6186068"/>
            <a:ext cx="1251074"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a:t>
            </a:r>
          </a:p>
        </p:txBody>
      </p:sp>
      <p:sp>
        <p:nvSpPr>
          <p:cNvPr id="37" name="Rectangle 36">
            <a:extLst>
              <a:ext uri="{FF2B5EF4-FFF2-40B4-BE49-F238E27FC236}">
                <a16:creationId xmlns:a16="http://schemas.microsoft.com/office/drawing/2014/main" id="{119513EC-0201-403F-8539-1CC14344781C}"/>
              </a:ext>
            </a:extLst>
          </p:cNvPr>
          <p:cNvSpPr/>
          <p:nvPr/>
        </p:nvSpPr>
        <p:spPr>
          <a:xfrm>
            <a:off x="9778319" y="2903811"/>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 PaaS</a:t>
            </a:r>
          </a:p>
        </p:txBody>
      </p:sp>
      <p:pic>
        <p:nvPicPr>
          <p:cNvPr id="4" name="Picture 3">
            <a:extLst>
              <a:ext uri="{FF2B5EF4-FFF2-40B4-BE49-F238E27FC236}">
                <a16:creationId xmlns:a16="http://schemas.microsoft.com/office/drawing/2014/main" id="{459104E5-FE23-4D10-B25D-957225674B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974" y="1120409"/>
            <a:ext cx="876608" cy="876608"/>
          </a:xfrm>
          <a:prstGeom prst="rect">
            <a:avLst/>
          </a:prstGeom>
        </p:spPr>
      </p:pic>
      <p:pic>
        <p:nvPicPr>
          <p:cNvPr id="8" name="Picture 7">
            <a:extLst>
              <a:ext uri="{FF2B5EF4-FFF2-40B4-BE49-F238E27FC236}">
                <a16:creationId xmlns:a16="http://schemas.microsoft.com/office/drawing/2014/main" id="{2BAFBE54-FCA3-4440-85D2-C3E088D6DB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188" y="3898178"/>
            <a:ext cx="1801226" cy="971249"/>
          </a:xfrm>
          <a:prstGeom prst="rect">
            <a:avLst/>
          </a:prstGeom>
        </p:spPr>
      </p:pic>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355349" y="1712961"/>
            <a:ext cx="0" cy="20899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355349" y="1705744"/>
            <a:ext cx="2657535" cy="7216"/>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11632B-595B-42F1-982C-F43B2F07B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9861" y="3323435"/>
            <a:ext cx="742869" cy="742869"/>
          </a:xfrm>
          <a:prstGeom prst="rect">
            <a:avLst/>
          </a:prstGeom>
        </p:spPr>
      </p:pic>
      <p:sp>
        <p:nvSpPr>
          <p:cNvPr id="43" name="Rectangle 42">
            <a:extLst>
              <a:ext uri="{FF2B5EF4-FFF2-40B4-BE49-F238E27FC236}">
                <a16:creationId xmlns:a16="http://schemas.microsoft.com/office/drawing/2014/main" id="{6E4A69C3-573D-4FE8-9F0C-78ABD4F2CAF1}"/>
              </a:ext>
            </a:extLst>
          </p:cNvPr>
          <p:cNvSpPr/>
          <p:nvPr/>
        </p:nvSpPr>
        <p:spPr>
          <a:xfrm>
            <a:off x="9994373" y="1458845"/>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1A1A1A"/>
                </a:solidFill>
                <a:latin typeface="Segoe UI Semibold" panose="020B0702040204020203" pitchFamily="34" charset="0"/>
                <a:cs typeface="Segoe UI Semibold" panose="020B0702040204020203" pitchFamily="34" charset="0"/>
              </a:rPr>
              <a:t>PowerBI</a:t>
            </a:r>
          </a:p>
        </p:txBody>
      </p:sp>
    </p:spTree>
    <p:extLst>
      <p:ext uri="{BB962C8B-B14F-4D97-AF65-F5344CB8AC3E}">
        <p14:creationId xmlns:p14="http://schemas.microsoft.com/office/powerpoint/2010/main" val="20931714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Design Limitations</a:t>
            </a:r>
          </a:p>
        </p:txBody>
      </p:sp>
      <p:sp>
        <p:nvSpPr>
          <p:cNvPr id="5" name="Content Placeholder 4"/>
          <p:cNvSpPr>
            <a:spLocks noGrp="1"/>
          </p:cNvSpPr>
          <p:nvPr>
            <p:ph idx="1"/>
          </p:nvPr>
        </p:nvSpPr>
        <p:spPr>
          <a:xfrm>
            <a:off x="715391" y="1142976"/>
            <a:ext cx="10753281" cy="5702895"/>
          </a:xfrm>
        </p:spPr>
        <p:txBody>
          <a:bodyPr>
            <a:normAutofit fontScale="92500" lnSpcReduction="20000"/>
          </a:bodyPr>
          <a:lstStyle/>
          <a:p>
            <a:r>
              <a:rPr lang="en-US" sz="3298" dirty="0"/>
              <a:t>Memory is proportional to Number of </a:t>
            </a:r>
            <a:r>
              <a:rPr lang="en-US" sz="3298" dirty="0" err="1"/>
              <a:t>vCore</a:t>
            </a:r>
            <a:endParaRPr lang="en-US" sz="3298" dirty="0"/>
          </a:p>
          <a:p>
            <a:pPr marL="456792" lvl="1" indent="0">
              <a:buNone/>
            </a:pPr>
            <a:endParaRPr lang="en-US" dirty="0"/>
          </a:p>
          <a:p>
            <a:pPr marL="456792" lvl="1" indent="0">
              <a:buNone/>
            </a:pPr>
            <a:r>
              <a:rPr lang="it-IT" sz="2743" dirty="0"/>
              <a:t>Gen4: 7 GB per vCore</a:t>
            </a:r>
            <a:br>
              <a:rPr lang="it-IT" sz="2743" dirty="0"/>
            </a:br>
            <a:r>
              <a:rPr lang="it-IT" sz="2743" dirty="0"/>
              <a:t>Gen5: 5.1 GB per vCore</a:t>
            </a:r>
          </a:p>
          <a:p>
            <a:pPr marL="456792" lvl="1" indent="0">
              <a:buNone/>
            </a:pPr>
            <a:endParaRPr lang="en-US" dirty="0"/>
          </a:p>
          <a:p>
            <a:pPr marL="456792" lvl="1" indent="0">
              <a:buNone/>
            </a:pPr>
            <a:endParaRPr lang="en-US" sz="2743" dirty="0"/>
          </a:p>
          <a:p>
            <a:r>
              <a:rPr lang="en-US" sz="3298" dirty="0"/>
              <a:t>IO Latency in General Purpose service tier </a:t>
            </a:r>
          </a:p>
          <a:p>
            <a:pPr marL="456792" lvl="1" indent="0">
              <a:buNone/>
            </a:pPr>
            <a:endParaRPr lang="en-US" dirty="0"/>
          </a:p>
          <a:p>
            <a:pPr marL="456792" lvl="1" indent="0">
              <a:buNone/>
            </a:pPr>
            <a:r>
              <a:rPr lang="en-US" sz="2800" dirty="0"/>
              <a:t>IO Latency in General Purpose service tier is proportional to size of data file.</a:t>
            </a:r>
          </a:p>
          <a:p>
            <a:pPr marL="456792" lvl="1" indent="0">
              <a:buNone/>
            </a:pPr>
            <a:r>
              <a:rPr lang="en-US" sz="2800" dirty="0"/>
              <a:t>	P10 Disk of 128GB – 500 IOPS , 100 MB/s throughput per disk</a:t>
            </a:r>
          </a:p>
          <a:p>
            <a:pPr marL="456792" lvl="1" indent="0">
              <a:buNone/>
            </a:pPr>
            <a:r>
              <a:rPr lang="en-US" sz="2800" dirty="0"/>
              <a:t>	P40 Disk of 2048GB – 7,500 IOPS , 250 MB/s throughput per disk</a:t>
            </a:r>
          </a:p>
          <a:p>
            <a:pPr marL="456792" lvl="1" indent="0">
              <a:buNone/>
            </a:pPr>
            <a:endParaRPr lang="en-US" sz="2743" dirty="0"/>
          </a:p>
          <a:p>
            <a:r>
              <a:rPr lang="en-US" sz="3298" dirty="0" err="1"/>
              <a:t>TempDB</a:t>
            </a:r>
            <a:r>
              <a:rPr lang="en-US" sz="3298" dirty="0"/>
              <a:t> </a:t>
            </a:r>
          </a:p>
          <a:p>
            <a:pPr marL="456792" lvl="1" indent="0">
              <a:buNone/>
            </a:pPr>
            <a:endParaRPr lang="en-US" dirty="0"/>
          </a:p>
          <a:p>
            <a:pPr marL="456792" lvl="1" indent="0">
              <a:buNone/>
            </a:pPr>
            <a:r>
              <a:rPr lang="en-US" sz="2743" dirty="0"/>
              <a:t>Size of </a:t>
            </a:r>
            <a:r>
              <a:rPr lang="en-US" sz="2743" dirty="0" err="1"/>
              <a:t>TempDB</a:t>
            </a:r>
            <a:r>
              <a:rPr lang="en-US" sz="2743" dirty="0"/>
              <a:t> in General Purpose</a:t>
            </a:r>
            <a:r>
              <a:rPr lang="en-US" sz="2400" dirty="0"/>
              <a:t> service tier is set as 24GB per </a:t>
            </a:r>
            <a:r>
              <a:rPr lang="en-US" sz="2400" dirty="0" err="1"/>
              <a:t>Vcore</a:t>
            </a:r>
            <a:endParaRPr lang="en-US" sz="2400" dirty="0"/>
          </a:p>
          <a:p>
            <a:pPr marL="456792" lvl="1" indent="0">
              <a:buNone/>
            </a:pPr>
            <a:endParaRPr lang="en-US" sz="2743" dirty="0"/>
          </a:p>
        </p:txBody>
      </p:sp>
    </p:spTree>
    <p:extLst>
      <p:ext uri="{BB962C8B-B14F-4D97-AF65-F5344CB8AC3E}">
        <p14:creationId xmlns:p14="http://schemas.microsoft.com/office/powerpoint/2010/main" val="26974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a:t>App compatibility: what’s is missing?</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Features with a better alternative in Azure</a:t>
            </a:r>
          </a:p>
          <a:p>
            <a:pPr marL="456792" lvl="1" indent="0">
              <a:buNone/>
            </a:pPr>
            <a:endParaRPr lang="en-US" dirty="0"/>
          </a:p>
          <a:p>
            <a:pPr marL="456792" lvl="1" indent="0">
              <a:buNone/>
            </a:pPr>
            <a:r>
              <a:rPr lang="en-US" sz="2743" dirty="0"/>
              <a:t>Always-On Availability Groups: </a:t>
            </a:r>
            <a:r>
              <a:rPr lang="en-US" sz="2743" u="sng" dirty="0"/>
              <a:t>local HA, active geo-replication</a:t>
            </a:r>
          </a:p>
          <a:p>
            <a:pPr marL="456792" lvl="1" indent="0">
              <a:buNone/>
            </a:pPr>
            <a:r>
              <a:rPr lang="en-US" sz="2743" dirty="0"/>
              <a:t>Windows Authentication:  </a:t>
            </a:r>
            <a:r>
              <a:rPr lang="en-US" sz="2743" u="sng" dirty="0"/>
              <a:t>Azure Active Directory is the alternative</a:t>
            </a:r>
            <a:r>
              <a:rPr lang="en-US" sz="2743" dirty="0"/>
              <a:t>.</a:t>
            </a:r>
          </a:p>
          <a:p>
            <a:pPr marL="456792" lvl="1" indent="0">
              <a:buNone/>
            </a:pPr>
            <a:r>
              <a:rPr lang="en-US" sz="2743" dirty="0"/>
              <a:t>Management Data Warehouse : </a:t>
            </a:r>
            <a:r>
              <a:rPr lang="en-US" sz="2743" u="sng" dirty="0">
                <a:hlinkClick r:id="rId3"/>
              </a:rPr>
              <a:t>OMS</a:t>
            </a:r>
            <a:r>
              <a:rPr lang="en-US" sz="2743" u="sng" dirty="0"/>
              <a:t> integration is the alternative</a:t>
            </a:r>
            <a:r>
              <a:rPr lang="en-US" sz="2743" dirty="0"/>
              <a:t>.</a:t>
            </a:r>
          </a:p>
          <a:p>
            <a:pPr marL="456792" lvl="1" indent="0">
              <a:buNone/>
            </a:pPr>
            <a:endParaRPr lang="en-US" dirty="0"/>
          </a:p>
          <a:p>
            <a:r>
              <a:rPr lang="en-US" sz="3298" dirty="0"/>
              <a:t>Retired features</a:t>
            </a:r>
          </a:p>
          <a:p>
            <a:pPr marL="456792" lvl="1" indent="0">
              <a:buNone/>
            </a:pPr>
            <a:endParaRPr lang="en-US" dirty="0"/>
          </a:p>
          <a:p>
            <a:pPr marL="456792" lvl="1" indent="0">
              <a:buNone/>
            </a:pPr>
            <a:r>
              <a:rPr lang="en-US" sz="2743" dirty="0"/>
              <a:t>Database Mirroring: </a:t>
            </a:r>
            <a:r>
              <a:rPr lang="en-US" sz="2743" u="sng" dirty="0"/>
              <a:t>built-in HA / geo-replication</a:t>
            </a:r>
          </a:p>
          <a:p>
            <a:pPr marL="456792" lvl="1" indent="0">
              <a:buNone/>
            </a:pPr>
            <a:r>
              <a:rPr lang="en-US" sz="2743" dirty="0"/>
              <a:t>Extended stored procedures: </a:t>
            </a:r>
            <a:r>
              <a:rPr lang="en-US" sz="2743" u="sng" dirty="0"/>
              <a:t>customers should use CLR</a:t>
            </a:r>
            <a:endParaRPr lang="en-US" sz="2743" dirty="0"/>
          </a:p>
          <a:p>
            <a:endParaRPr lang="en-US" sz="3298" dirty="0"/>
          </a:p>
          <a:p>
            <a:r>
              <a:rPr lang="en-US" sz="3298" dirty="0"/>
              <a:t>Features considered post-GA</a:t>
            </a:r>
          </a:p>
          <a:p>
            <a:pPr marL="456792" lvl="1" indent="0">
              <a:buNone/>
            </a:pPr>
            <a:endParaRPr lang="en-US" dirty="0"/>
          </a:p>
          <a:p>
            <a:pPr marL="456792" lvl="1" indent="0">
              <a:buNone/>
            </a:pPr>
            <a:r>
              <a:rPr lang="en-US" sz="2743" dirty="0" err="1"/>
              <a:t>Filestream</a:t>
            </a:r>
            <a:r>
              <a:rPr lang="en-US" sz="2743" dirty="0"/>
              <a:t>, </a:t>
            </a:r>
            <a:r>
              <a:rPr lang="en-US" sz="2743" dirty="0" err="1"/>
              <a:t>Filetable</a:t>
            </a:r>
            <a:endParaRPr lang="en-US" sz="2743" dirty="0"/>
          </a:p>
          <a:p>
            <a:pPr marL="456792" lvl="1" indent="0">
              <a:buNone/>
            </a:pPr>
            <a:r>
              <a:rPr lang="en-US" sz="2743" dirty="0"/>
              <a:t>Cross-instance distributed transactions (MS DTC)</a:t>
            </a:r>
          </a:p>
          <a:p>
            <a:pPr marL="456792" lvl="1" indent="0">
              <a:buNone/>
            </a:pPr>
            <a:r>
              <a:rPr lang="en-US" sz="2743" dirty="0"/>
              <a:t>Stretch Database</a:t>
            </a:r>
          </a:p>
          <a:p>
            <a:pPr marL="456792" lvl="1" indent="0">
              <a:buNone/>
            </a:pPr>
            <a:r>
              <a:rPr lang="en-US" sz="2743" dirty="0" err="1"/>
              <a:t>PolyBase</a:t>
            </a:r>
            <a:endParaRPr lang="en-US" sz="2743" dirty="0"/>
          </a:p>
        </p:txBody>
      </p:sp>
    </p:spTree>
    <p:extLst>
      <p:ext uri="{BB962C8B-B14F-4D97-AF65-F5344CB8AC3E}">
        <p14:creationId xmlns:p14="http://schemas.microsoft.com/office/powerpoint/2010/main" val="23589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Other Limitations</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No Access via Public Endpoint</a:t>
            </a:r>
          </a:p>
          <a:p>
            <a:pPr marL="456792" lvl="1" indent="0">
              <a:buNone/>
            </a:pPr>
            <a:endParaRPr lang="en-US" dirty="0"/>
          </a:p>
          <a:p>
            <a:pPr marL="456792" lvl="1" indent="0">
              <a:buNone/>
            </a:pPr>
            <a:r>
              <a:rPr lang="en-US" sz="2743" dirty="0"/>
              <a:t>Access for </a:t>
            </a:r>
            <a:r>
              <a:rPr lang="en-US" sz="2743" dirty="0" err="1"/>
              <a:t>PowerBI</a:t>
            </a:r>
            <a:r>
              <a:rPr lang="en-US" sz="2743" dirty="0"/>
              <a:t> via On-</a:t>
            </a:r>
            <a:r>
              <a:rPr lang="en-US" sz="2743" dirty="0" err="1"/>
              <a:t>Premesis</a:t>
            </a:r>
            <a:r>
              <a:rPr lang="en-US" sz="2743" dirty="0"/>
              <a:t> Gateway (</a:t>
            </a:r>
          </a:p>
          <a:p>
            <a:pPr marL="456792" lvl="1" indent="0">
              <a:buNone/>
            </a:pPr>
            <a:endParaRPr lang="en-US" dirty="0"/>
          </a:p>
          <a:p>
            <a:r>
              <a:rPr lang="en-US" sz="3298" dirty="0"/>
              <a:t>Subnet</a:t>
            </a:r>
          </a:p>
          <a:p>
            <a:pPr marL="456792" lvl="1" indent="0">
              <a:buNone/>
            </a:pPr>
            <a:endParaRPr lang="en-US" dirty="0"/>
          </a:p>
          <a:p>
            <a:pPr marL="456792" lvl="1" indent="0">
              <a:buNone/>
            </a:pPr>
            <a:r>
              <a:rPr lang="en-US" sz="2743" dirty="0"/>
              <a:t>Subnet used by Managed Instance cannot be used by other resources</a:t>
            </a:r>
          </a:p>
          <a:p>
            <a:pPr marL="456792" lvl="1" indent="0">
              <a:buNone/>
            </a:pPr>
            <a:endParaRPr lang="en-US" sz="2743" dirty="0"/>
          </a:p>
          <a:p>
            <a:r>
              <a:rPr lang="en-US" sz="3298" dirty="0"/>
              <a:t>Collation</a:t>
            </a:r>
          </a:p>
          <a:p>
            <a:pPr marL="456792" lvl="1" indent="0">
              <a:buNone/>
            </a:pPr>
            <a:endParaRPr lang="en-US" dirty="0"/>
          </a:p>
          <a:p>
            <a:pPr marL="456792" lvl="1" indent="0">
              <a:buNone/>
            </a:pPr>
            <a:r>
              <a:rPr lang="en-US" sz="2800" dirty="0"/>
              <a:t>Collation must be set when Managed Instance created and cannot be changed.</a:t>
            </a:r>
            <a:endParaRPr lang="en-US" sz="3200" dirty="0"/>
          </a:p>
          <a:p>
            <a:pPr marL="456792" lvl="1" indent="0">
              <a:buNone/>
            </a:pPr>
            <a:endParaRPr lang="en-US" sz="2743" dirty="0"/>
          </a:p>
          <a:p>
            <a:r>
              <a:rPr lang="en-US" sz="3298" dirty="0"/>
              <a:t>T-SQL </a:t>
            </a:r>
          </a:p>
          <a:p>
            <a:pPr marL="456792" lvl="1" indent="0">
              <a:buNone/>
            </a:pPr>
            <a:endParaRPr lang="en-US" dirty="0"/>
          </a:p>
          <a:p>
            <a:pPr marL="456792" lvl="1" indent="0">
              <a:buNone/>
            </a:pPr>
            <a:r>
              <a:rPr lang="en-US" sz="2743" dirty="0"/>
              <a:t>https://docs.microsoft.com/en-us/azure/sql-database/sql-database-managed-instance-transact-sql-information</a:t>
            </a:r>
          </a:p>
        </p:txBody>
      </p:sp>
    </p:spTree>
    <p:extLst>
      <p:ext uri="{BB962C8B-B14F-4D97-AF65-F5344CB8AC3E}">
        <p14:creationId xmlns:p14="http://schemas.microsoft.com/office/powerpoint/2010/main" val="1368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Migration to Managed Instance ?</a:t>
            </a:r>
            <a:endParaRPr lang="en-US" dirty="0">
              <a:solidFill>
                <a:schemeClr val="tx1"/>
              </a:solidFill>
            </a:endParaRPr>
          </a:p>
        </p:txBody>
      </p:sp>
    </p:spTree>
    <p:extLst>
      <p:ext uri="{BB962C8B-B14F-4D97-AF65-F5344CB8AC3E}">
        <p14:creationId xmlns:p14="http://schemas.microsoft.com/office/powerpoint/2010/main" val="14797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4603-9290-47A2-A11D-E488F44B493D}"/>
              </a:ext>
            </a:extLst>
          </p:cNvPr>
          <p:cNvSpPr>
            <a:spLocks noGrp="1"/>
          </p:cNvSpPr>
          <p:nvPr>
            <p:ph type="title"/>
          </p:nvPr>
        </p:nvSpPr>
        <p:spPr/>
        <p:txBody>
          <a:bodyPr/>
          <a:lstStyle/>
          <a:p>
            <a:r>
              <a:rPr lang="en-AU" dirty="0"/>
              <a:t>Decision Criteria</a:t>
            </a:r>
          </a:p>
        </p:txBody>
      </p:sp>
      <p:sp>
        <p:nvSpPr>
          <p:cNvPr id="3" name="Rectangle 2">
            <a:extLst>
              <a:ext uri="{FF2B5EF4-FFF2-40B4-BE49-F238E27FC236}">
                <a16:creationId xmlns:a16="http://schemas.microsoft.com/office/drawing/2014/main" id="{9FD4B16A-3D05-40B9-9AD6-23E292A3361C}"/>
              </a:ext>
            </a:extLst>
          </p:cNvPr>
          <p:cNvSpPr/>
          <p:nvPr/>
        </p:nvSpPr>
        <p:spPr>
          <a:xfrm>
            <a:off x="907455" y="1305342"/>
            <a:ext cx="9433048" cy="4401205"/>
          </a:xfrm>
          <a:prstGeom prst="rect">
            <a:avLst/>
          </a:prstGeom>
        </p:spPr>
        <p:txBody>
          <a:bodyPr wrap="square">
            <a:spAutoFit/>
          </a:bodyPr>
          <a:lstStyle/>
          <a:p>
            <a:r>
              <a:rPr lang="en-AU" sz="2000" dirty="0"/>
              <a:t>Do you need any of the unavailable features of Azure SQL Db? </a:t>
            </a:r>
          </a:p>
          <a:p>
            <a:r>
              <a:rPr lang="en-AU" sz="2000" dirty="0"/>
              <a:t>	Managed instance is your only choice if you want a managed service.</a:t>
            </a:r>
          </a:p>
          <a:p>
            <a:endParaRPr lang="en-AU" sz="2000" dirty="0"/>
          </a:p>
          <a:p>
            <a:r>
              <a:rPr lang="en-AU" sz="2000" dirty="0"/>
              <a:t>Are you migrating from SQL Server or starting new development? </a:t>
            </a:r>
          </a:p>
          <a:p>
            <a:r>
              <a:rPr lang="en-AU" sz="2000" dirty="0"/>
              <a:t>	Managed instance is easier for migration.</a:t>
            </a:r>
          </a:p>
          <a:p>
            <a:endParaRPr lang="en-AU" sz="2000" dirty="0"/>
          </a:p>
          <a:p>
            <a:r>
              <a:rPr lang="en-AU" sz="2000" dirty="0"/>
              <a:t>Is chargeback accuracy important for your database costs? </a:t>
            </a:r>
          </a:p>
          <a:p>
            <a:r>
              <a:rPr lang="en-AU" sz="2000" dirty="0"/>
              <a:t>	Single database model is the most accurate.</a:t>
            </a:r>
          </a:p>
          <a:p>
            <a:endParaRPr lang="en-AU" sz="2000" dirty="0"/>
          </a:p>
          <a:p>
            <a:r>
              <a:rPr lang="en-AU" sz="2000" dirty="0"/>
              <a:t>Are you planning a 10TB+ DW? </a:t>
            </a:r>
          </a:p>
          <a:p>
            <a:r>
              <a:rPr lang="en-AU" sz="2000" dirty="0"/>
              <a:t>	Azure SQL DW is the best offering for long term large DW growth.</a:t>
            </a:r>
          </a:p>
          <a:p>
            <a:endParaRPr lang="en-AU" sz="2000" dirty="0"/>
          </a:p>
          <a:p>
            <a:r>
              <a:rPr lang="en-AU" sz="2000" dirty="0"/>
              <a:t>Are you planning a smaller 1-10 TB Data Mart? </a:t>
            </a:r>
          </a:p>
          <a:p>
            <a:r>
              <a:rPr lang="en-AU" sz="2000" dirty="0"/>
              <a:t>	 Managed instance or Azure SQL DB </a:t>
            </a:r>
            <a:r>
              <a:rPr lang="en-AU" sz="2000" dirty="0" err="1"/>
              <a:t>HyperScale</a:t>
            </a:r>
            <a:r>
              <a:rPr lang="en-AU" sz="2000" dirty="0"/>
              <a:t> .</a:t>
            </a:r>
          </a:p>
        </p:txBody>
      </p:sp>
    </p:spTree>
    <p:extLst>
      <p:ext uri="{BB962C8B-B14F-4D97-AF65-F5344CB8AC3E}">
        <p14:creationId xmlns:p14="http://schemas.microsoft.com/office/powerpoint/2010/main" val="6136776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Tree>
    <p:extLst>
      <p:ext uri="{BB962C8B-B14F-4D97-AF65-F5344CB8AC3E}">
        <p14:creationId xmlns:p14="http://schemas.microsoft.com/office/powerpoint/2010/main" val="17629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10423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9D1F-BB89-4379-8B3A-802ADF3AFC0B}"/>
              </a:ext>
            </a:extLst>
          </p:cNvPr>
          <p:cNvSpPr>
            <a:spLocks noGrp="1"/>
          </p:cNvSpPr>
          <p:nvPr>
            <p:ph type="title"/>
          </p:nvPr>
        </p:nvSpPr>
        <p:spPr/>
        <p:txBody>
          <a:bodyPr/>
          <a:lstStyle/>
          <a:p>
            <a:r>
              <a:rPr lang="it-IT" dirty="0"/>
              <a:t>Migration phase</a:t>
            </a:r>
          </a:p>
        </p:txBody>
      </p:sp>
      <p:sp>
        <p:nvSpPr>
          <p:cNvPr id="3" name="Content Placeholder 2">
            <a:extLst>
              <a:ext uri="{FF2B5EF4-FFF2-40B4-BE49-F238E27FC236}">
                <a16:creationId xmlns:a16="http://schemas.microsoft.com/office/drawing/2014/main" id="{EF71BF61-15DA-40A4-BA21-5F6E48A4E5EA}"/>
              </a:ext>
            </a:extLst>
          </p:cNvPr>
          <p:cNvSpPr>
            <a:spLocks noGrp="1"/>
          </p:cNvSpPr>
          <p:nvPr>
            <p:ph idx="1"/>
          </p:nvPr>
        </p:nvSpPr>
        <p:spPr/>
        <p:txBody>
          <a:bodyPr/>
          <a:lstStyle/>
          <a:p>
            <a:pPr marL="604418" indent="-604418"/>
            <a:r>
              <a:rPr lang="it-IT" dirty="0"/>
              <a:t>Backup / Restore to Azure Blob Storage</a:t>
            </a:r>
          </a:p>
          <a:p>
            <a:pPr marL="1213625" lvl="1" indent="-604418"/>
            <a:r>
              <a:rPr lang="it-IT" sz="2115" dirty="0"/>
              <a:t>SQL2016+: Backup to URL (SAS token in </a:t>
            </a:r>
            <a:r>
              <a:rPr lang="it-IT" sz="2115" dirty="0" err="1"/>
              <a:t>Credential</a:t>
            </a:r>
            <a:r>
              <a:rPr lang="it-IT" sz="2115" dirty="0"/>
              <a:t>)</a:t>
            </a:r>
          </a:p>
          <a:p>
            <a:pPr marL="1213625" lvl="1" indent="-604418"/>
            <a:r>
              <a:rPr lang="it-IT" sz="2115" dirty="0"/>
              <a:t>SQL2012 SP1 CU2 – SQL2016: Backup to URL (SA key in </a:t>
            </a:r>
            <a:r>
              <a:rPr lang="it-IT" sz="2115" dirty="0" err="1"/>
              <a:t>Credential</a:t>
            </a:r>
            <a:r>
              <a:rPr lang="it-IT" sz="2115" dirty="0"/>
              <a:t> - deprecato)</a:t>
            </a:r>
          </a:p>
          <a:p>
            <a:pPr marL="1213625" lvl="1" indent="-604418"/>
            <a:r>
              <a:rPr lang="it-IT" sz="2115" dirty="0"/>
              <a:t>Legacy versions: Manual copy (azCopy, Storage Explorer, etc.)</a:t>
            </a:r>
          </a:p>
          <a:p>
            <a:pPr lvl="1"/>
            <a:endParaRPr lang="it-IT" sz="2115" dirty="0"/>
          </a:p>
          <a:p>
            <a:pPr marL="604418" indent="-604418"/>
            <a:r>
              <a:rPr lang="it-IT" dirty="0"/>
              <a:t>Database Migration Service</a:t>
            </a:r>
          </a:p>
          <a:p>
            <a:pPr marL="1213625" lvl="1" indent="-604418"/>
            <a:r>
              <a:rPr lang="it-IT" sz="2115" dirty="0"/>
              <a:t>Managed Service</a:t>
            </a:r>
          </a:p>
          <a:p>
            <a:pPr marL="1822830" lvl="2" indent="-604418"/>
            <a:r>
              <a:rPr lang="it-IT" sz="1692" dirty="0"/>
              <a:t>Standard </a:t>
            </a:r>
            <a:r>
              <a:rPr lang="it-IT" sz="1692" dirty="0">
                <a:sym typeface="Wingdings" panose="05000000000000000000" pitchFamily="2" charset="2"/>
              </a:rPr>
              <a:t> migration offline</a:t>
            </a:r>
          </a:p>
          <a:p>
            <a:pPr marL="1822830" lvl="2" indent="-604418"/>
            <a:r>
              <a:rPr lang="it-IT" sz="1692" dirty="0">
                <a:sym typeface="Wingdings" panose="05000000000000000000" pitchFamily="2" charset="2"/>
              </a:rPr>
              <a:t>Premium  migration online</a:t>
            </a:r>
          </a:p>
          <a:p>
            <a:pPr marL="1822830" lvl="2" indent="-604418"/>
            <a:r>
              <a:rPr lang="en-US" sz="1692" dirty="0">
                <a:sym typeface="Wingdings" panose="05000000000000000000" pitchFamily="2" charset="2"/>
              </a:rPr>
              <a:t>Must be able to connect to the instance to migrate</a:t>
            </a:r>
            <a:endParaRPr lang="it-IT" sz="1692" dirty="0"/>
          </a:p>
        </p:txBody>
      </p:sp>
      <p:pic>
        <p:nvPicPr>
          <p:cNvPr id="5" name="Picture 4">
            <a:extLst>
              <a:ext uri="{FF2B5EF4-FFF2-40B4-BE49-F238E27FC236}">
                <a16:creationId xmlns:a16="http://schemas.microsoft.com/office/drawing/2014/main" id="{16A82C3C-5021-4246-8636-A62E22A72750}"/>
              </a:ext>
            </a:extLst>
          </p:cNvPr>
          <p:cNvPicPr>
            <a:picLocks noChangeAspect="1"/>
          </p:cNvPicPr>
          <p:nvPr/>
        </p:nvPicPr>
        <p:blipFill>
          <a:blip r:embed="rId2"/>
          <a:stretch>
            <a:fillRect/>
          </a:stretch>
        </p:blipFill>
        <p:spPr>
          <a:xfrm>
            <a:off x="7510272" y="3831841"/>
            <a:ext cx="3467849" cy="2180999"/>
          </a:xfrm>
          <a:prstGeom prst="rect">
            <a:avLst/>
          </a:prstGeom>
        </p:spPr>
      </p:pic>
    </p:spTree>
    <p:extLst>
      <p:ext uri="{BB962C8B-B14F-4D97-AF65-F5344CB8AC3E}">
        <p14:creationId xmlns:p14="http://schemas.microsoft.com/office/powerpoint/2010/main" val="100070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AD3D-8470-4B5C-A299-74D5C76FC28C}"/>
              </a:ext>
            </a:extLst>
          </p:cNvPr>
          <p:cNvPicPr>
            <a:picLocks noChangeAspect="1"/>
          </p:cNvPicPr>
          <p:nvPr/>
        </p:nvPicPr>
        <p:blipFill>
          <a:blip r:embed="rId2"/>
          <a:stretch>
            <a:fillRect/>
          </a:stretch>
        </p:blipFill>
        <p:spPr>
          <a:xfrm>
            <a:off x="-1" y="18854"/>
            <a:ext cx="12184063" cy="6820291"/>
          </a:xfrm>
          <a:prstGeom prst="rect">
            <a:avLst/>
          </a:prstGeom>
        </p:spPr>
      </p:pic>
    </p:spTree>
    <p:extLst>
      <p:ext uri="{BB962C8B-B14F-4D97-AF65-F5344CB8AC3E}">
        <p14:creationId xmlns:p14="http://schemas.microsoft.com/office/powerpoint/2010/main" val="17507860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16" name="Speech Bubble: Rectangle with Corners Rounded 15">
            <a:extLst>
              <a:ext uri="{FF2B5EF4-FFF2-40B4-BE49-F238E27FC236}">
                <a16:creationId xmlns:a16="http://schemas.microsoft.com/office/drawing/2014/main" id="{2135DD2F-ACBE-4BAD-9F17-7E4B1D9C445C}"/>
              </a:ext>
            </a:extLst>
          </p:cNvPr>
          <p:cNvSpPr/>
          <p:nvPr/>
        </p:nvSpPr>
        <p:spPr>
          <a:xfrm>
            <a:off x="9176937" y="1690689"/>
            <a:ext cx="2855722" cy="1189120"/>
          </a:xfrm>
          <a:prstGeom prst="wedgeRoundRectCallout">
            <a:avLst>
              <a:gd name="adj1" fmla="val -20737"/>
              <a:gd name="adj2" fmla="val 68894"/>
              <a:gd name="adj3" fmla="val 16667"/>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302209" indent="-302209">
              <a:buFont typeface="Arial" panose="020B0604020202020204" pitchFamily="34" charset="0"/>
              <a:buChar char="•"/>
            </a:pPr>
            <a:r>
              <a:rPr lang="it-IT" sz="1692" dirty="0">
                <a:solidFill>
                  <a:schemeClr val="accent1"/>
                </a:solidFill>
              </a:rPr>
              <a:t>Query Store</a:t>
            </a:r>
          </a:p>
          <a:p>
            <a:pPr marL="302209" indent="-302209">
              <a:buFont typeface="Arial" panose="020B0604020202020204" pitchFamily="34" charset="0"/>
              <a:buChar char="•"/>
            </a:pPr>
            <a:r>
              <a:rPr lang="en-US" sz="1692" dirty="0">
                <a:solidFill>
                  <a:schemeClr val="accent1"/>
                </a:solidFill>
              </a:rPr>
              <a:t>Database Experimentation Assistant</a:t>
            </a:r>
            <a:endParaRPr lang="it-IT" sz="1692" dirty="0">
              <a:solidFill>
                <a:schemeClr val="accent1"/>
              </a:solidFill>
            </a:endParaRPr>
          </a:p>
          <a:p>
            <a:pPr marL="302209" indent="-302209">
              <a:buFont typeface="Arial" panose="020B0604020202020204" pitchFamily="34" charset="0"/>
              <a:buChar char="•"/>
            </a:pPr>
            <a:r>
              <a:rPr lang="it-IT" sz="1692" dirty="0">
                <a:solidFill>
                  <a:schemeClr val="accent1"/>
                </a:solidFill>
              </a:rPr>
              <a:t>A/B testing</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28492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BEB0-BE9A-4E5E-9DC3-0171DED41CB3}"/>
              </a:ext>
            </a:extLst>
          </p:cNvPr>
          <p:cNvSpPr>
            <a:spLocks noGrp="1"/>
          </p:cNvSpPr>
          <p:nvPr>
            <p:ph type="title"/>
          </p:nvPr>
        </p:nvSpPr>
        <p:spPr/>
        <p:txBody>
          <a:bodyPr/>
          <a:lstStyle/>
          <a:p>
            <a:r>
              <a:rPr lang="it-IT" dirty="0"/>
              <a:t>Monitoring</a:t>
            </a:r>
          </a:p>
        </p:txBody>
      </p:sp>
      <p:pic>
        <p:nvPicPr>
          <p:cNvPr id="2050" name="Picture 2" descr="query-store-usage-5">
            <a:extLst>
              <a:ext uri="{FF2B5EF4-FFF2-40B4-BE49-F238E27FC236}">
                <a16:creationId xmlns:a16="http://schemas.microsoft.com/office/drawing/2014/main" id="{4FCF0B54-A099-4901-AA57-D4326B8F4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868" y="1422874"/>
            <a:ext cx="7560005" cy="2178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52624-6785-4965-ACB4-C5FCD4365E6D}"/>
              </a:ext>
            </a:extLst>
          </p:cNvPr>
          <p:cNvSpPr txBox="1"/>
          <p:nvPr/>
        </p:nvSpPr>
        <p:spPr>
          <a:xfrm>
            <a:off x="381833" y="4207794"/>
            <a:ext cx="11421110" cy="971228"/>
          </a:xfrm>
          <a:prstGeom prst="rect">
            <a:avLst/>
          </a:prstGeom>
          <a:noFill/>
        </p:spPr>
        <p:txBody>
          <a:bodyPr wrap="square" rtlCol="0">
            <a:spAutoFit/>
          </a:bodyPr>
          <a:lstStyle/>
          <a:p>
            <a:r>
              <a:rPr lang="en-US" sz="3384" dirty="0">
                <a:solidFill>
                  <a:schemeClr val="tx2"/>
                </a:solidFill>
              </a:rPr>
              <a:t>Capture and replay workloads to find regressions</a:t>
            </a:r>
            <a:endParaRPr lang="it-IT" sz="3384" dirty="0">
              <a:solidFill>
                <a:schemeClr val="tx2"/>
              </a:solidFill>
            </a:endParaRPr>
          </a:p>
          <a:p>
            <a:pPr marL="785744" lvl="1" indent="-302209">
              <a:buFont typeface="Arial" panose="020B0604020202020204" pitchFamily="34" charset="0"/>
              <a:buChar char="•"/>
            </a:pPr>
            <a:r>
              <a:rPr lang="it-IT" sz="2327" dirty="0">
                <a:solidFill>
                  <a:srgbClr val="474947"/>
                </a:solidFill>
                <a:hlinkClick r:id="rId3"/>
              </a:rPr>
              <a:t>https://github.com/spaghettidba/WorkloadTools</a:t>
            </a:r>
            <a:r>
              <a:rPr lang="it-IT" sz="2327" dirty="0">
                <a:solidFill>
                  <a:srgbClr val="474947"/>
                </a:solidFill>
              </a:rPr>
              <a:t> </a:t>
            </a:r>
          </a:p>
        </p:txBody>
      </p:sp>
    </p:spTree>
    <p:extLst>
      <p:ext uri="{BB962C8B-B14F-4D97-AF65-F5344CB8AC3E}">
        <p14:creationId xmlns:p14="http://schemas.microsoft.com/office/powerpoint/2010/main" val="155814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Managed Instance - </a:t>
            </a:r>
            <a:r>
              <a:rPr lang="en-US" dirty="0" err="1">
                <a:solidFill>
                  <a:schemeClr val="tx1"/>
                </a:solidFill>
                <a:latin typeface="Segoe UI Semibold"/>
              </a:rPr>
              <a:t>HyperScale</a:t>
            </a:r>
            <a:endParaRPr lang="en-US" dirty="0">
              <a:solidFill>
                <a:schemeClr val="tx1"/>
              </a:solidFill>
            </a:endParaRPr>
          </a:p>
        </p:txBody>
      </p:sp>
    </p:spTree>
    <p:extLst>
      <p:ext uri="{BB962C8B-B14F-4D97-AF65-F5344CB8AC3E}">
        <p14:creationId xmlns:p14="http://schemas.microsoft.com/office/powerpoint/2010/main" val="267548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A98E5-2787-42B9-80D5-0DEB3427D10E}"/>
              </a:ext>
            </a:extLst>
          </p:cNvPr>
          <p:cNvPicPr>
            <a:picLocks noChangeAspect="1"/>
          </p:cNvPicPr>
          <p:nvPr/>
        </p:nvPicPr>
        <p:blipFill>
          <a:blip r:embed="rId2"/>
          <a:stretch>
            <a:fillRect/>
          </a:stretch>
        </p:blipFill>
        <p:spPr>
          <a:xfrm>
            <a:off x="115367" y="332656"/>
            <a:ext cx="11630110" cy="6100807"/>
          </a:xfrm>
          <a:prstGeom prst="rect">
            <a:avLst/>
          </a:prstGeom>
        </p:spPr>
      </p:pic>
    </p:spTree>
    <p:extLst>
      <p:ext uri="{BB962C8B-B14F-4D97-AF65-F5344CB8AC3E}">
        <p14:creationId xmlns:p14="http://schemas.microsoft.com/office/powerpoint/2010/main" val="3682941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C13DC-E17A-425C-8EB2-5E5A994B0C5F}"/>
              </a:ext>
            </a:extLst>
          </p:cNvPr>
          <p:cNvPicPr>
            <a:picLocks noChangeAspect="1"/>
          </p:cNvPicPr>
          <p:nvPr/>
        </p:nvPicPr>
        <p:blipFill>
          <a:blip r:embed="rId2"/>
          <a:stretch>
            <a:fillRect/>
          </a:stretch>
        </p:blipFill>
        <p:spPr>
          <a:xfrm>
            <a:off x="586540" y="361927"/>
            <a:ext cx="11010981" cy="6134145"/>
          </a:xfrm>
          <a:prstGeom prst="rect">
            <a:avLst/>
          </a:prstGeom>
        </p:spPr>
      </p:pic>
    </p:spTree>
    <p:extLst>
      <p:ext uri="{BB962C8B-B14F-4D97-AF65-F5344CB8AC3E}">
        <p14:creationId xmlns:p14="http://schemas.microsoft.com/office/powerpoint/2010/main" val="156171433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56732-4502-4739-9131-1CD0EFE5B3C0}"/>
              </a:ext>
            </a:extLst>
          </p:cNvPr>
          <p:cNvPicPr>
            <a:picLocks noChangeAspect="1"/>
          </p:cNvPicPr>
          <p:nvPr/>
        </p:nvPicPr>
        <p:blipFill>
          <a:blip r:embed="rId2"/>
          <a:stretch>
            <a:fillRect/>
          </a:stretch>
        </p:blipFill>
        <p:spPr>
          <a:xfrm>
            <a:off x="410327" y="388121"/>
            <a:ext cx="11363408" cy="6081757"/>
          </a:xfrm>
          <a:prstGeom prst="rect">
            <a:avLst/>
          </a:prstGeom>
        </p:spPr>
      </p:pic>
    </p:spTree>
    <p:extLst>
      <p:ext uri="{BB962C8B-B14F-4D97-AF65-F5344CB8AC3E}">
        <p14:creationId xmlns:p14="http://schemas.microsoft.com/office/powerpoint/2010/main" val="148455542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347E-E137-40DA-9462-C22D1B89DC9C}"/>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30368934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537AF-8C46-4D76-884C-0534849241AC}"/>
              </a:ext>
            </a:extLst>
          </p:cNvPr>
          <p:cNvPicPr>
            <a:picLocks noChangeAspect="1"/>
          </p:cNvPicPr>
          <p:nvPr/>
        </p:nvPicPr>
        <p:blipFill>
          <a:blip r:embed="rId2"/>
          <a:stretch>
            <a:fillRect/>
          </a:stretch>
        </p:blipFill>
        <p:spPr>
          <a:xfrm>
            <a:off x="281738" y="380977"/>
            <a:ext cx="11620585" cy="6096045"/>
          </a:xfrm>
          <a:prstGeom prst="rect">
            <a:avLst/>
          </a:prstGeom>
        </p:spPr>
      </p:pic>
    </p:spTree>
    <p:extLst>
      <p:ext uri="{BB962C8B-B14F-4D97-AF65-F5344CB8AC3E}">
        <p14:creationId xmlns:p14="http://schemas.microsoft.com/office/powerpoint/2010/main" val="3466624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8F93C-2217-4E86-A180-7180DC045444}"/>
              </a:ext>
            </a:extLst>
          </p:cNvPr>
          <p:cNvPicPr>
            <a:picLocks noChangeAspect="1"/>
          </p:cNvPicPr>
          <p:nvPr/>
        </p:nvPicPr>
        <p:blipFill>
          <a:blip r:embed="rId3"/>
          <a:stretch>
            <a:fillRect/>
          </a:stretch>
        </p:blipFill>
        <p:spPr>
          <a:xfrm>
            <a:off x="569872" y="392884"/>
            <a:ext cx="11044318" cy="6072232"/>
          </a:xfrm>
          <a:prstGeom prst="rect">
            <a:avLst/>
          </a:prstGeom>
        </p:spPr>
      </p:pic>
    </p:spTree>
    <p:extLst>
      <p:ext uri="{BB962C8B-B14F-4D97-AF65-F5344CB8AC3E}">
        <p14:creationId xmlns:p14="http://schemas.microsoft.com/office/powerpoint/2010/main" val="3845358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A1B85-19D3-43C2-9A9A-7C0B01B6B809}"/>
              </a:ext>
            </a:extLst>
          </p:cNvPr>
          <p:cNvPicPr>
            <a:picLocks noChangeAspect="1"/>
          </p:cNvPicPr>
          <p:nvPr/>
        </p:nvPicPr>
        <p:blipFill rotWithShape="1">
          <a:blip r:embed="rId2"/>
          <a:srcRect t="343" b="4658"/>
          <a:stretch/>
        </p:blipFill>
        <p:spPr>
          <a:xfrm>
            <a:off x="20" y="10"/>
            <a:ext cx="12184042" cy="6857990"/>
          </a:xfrm>
          <a:prstGeom prst="rect">
            <a:avLst/>
          </a:prstGeom>
        </p:spPr>
      </p:pic>
    </p:spTree>
    <p:extLst>
      <p:ext uri="{BB962C8B-B14F-4D97-AF65-F5344CB8AC3E}">
        <p14:creationId xmlns:p14="http://schemas.microsoft.com/office/powerpoint/2010/main" val="3040337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583115"/>
            <a:ext cx="12184063" cy="473350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064" y="360960"/>
            <a:ext cx="11648252" cy="492122"/>
          </a:xfrm>
        </p:spPr>
        <p:txBody>
          <a:bodyPr>
            <a:normAutofit fontScale="90000"/>
          </a:bodyPr>
          <a:lstStyle/>
          <a:p>
            <a:pPr algn="ctr"/>
            <a:r>
              <a:rPr lang="en-US" sz="3198" cap="all">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8668200" y="3861941"/>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7699177" y="4794703"/>
            <a:ext cx="2785075" cy="584394"/>
          </a:xfrm>
          <a:prstGeom prst="rect">
            <a:avLst/>
          </a:prstGeom>
          <a:ln>
            <a:noFill/>
          </a:ln>
        </p:spPr>
        <p:txBody>
          <a:bodyPr vert="horz" wrap="square" lIns="91380" tIns="45690" rIns="91380" bIns="4569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lnSpc>
                <a:spcPct val="100000"/>
              </a:lnSpc>
              <a:defRPr/>
            </a:pPr>
            <a:r>
              <a:rPr lang="en-US" sz="1599" b="1" dirty="0">
                <a:solidFill>
                  <a:srgbClr val="FFFF00"/>
                </a:solidFill>
                <a:latin typeface="Segoe UI Semilight" panose="020B0402040204020203" pitchFamily="34" charset="0"/>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4793847" y="2454017"/>
            <a:ext cx="2710954"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Elastic Pool</a:t>
            </a:r>
            <a:endParaRPr lang="en-US" sz="1399" b="1">
              <a:solidFill>
                <a:srgbClr val="FFFFFF"/>
              </a:solidFill>
              <a:latin typeface="Segoe UI"/>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4950570" y="2605878"/>
            <a:ext cx="340922" cy="340463"/>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solidFill>
                  <a:srgbClr val="FFFFFF"/>
                </a:solidFill>
                <a:latin typeface="Segoe UI"/>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1816594" y="2454017"/>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Single</a:t>
            </a:r>
            <a:endParaRPr lang="en-US" sz="1399" b="1">
              <a:solidFill>
                <a:srgbClr val="FFFFFF"/>
              </a:solidFill>
              <a:latin typeface="Segoe UI"/>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1979478" y="2513851"/>
            <a:ext cx="395439" cy="500656"/>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7770016" y="2469375"/>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defTabSz="913760">
              <a:lnSpc>
                <a:spcPct val="90000"/>
              </a:lnSpc>
              <a:spcAft>
                <a:spcPts val="600"/>
              </a:spcAft>
              <a:defRPr/>
            </a:pPr>
            <a:r>
              <a:rPr lang="en-US" sz="1099" b="1" dirty="0">
                <a:solidFill>
                  <a:srgbClr val="FFFFFF"/>
                </a:solidFill>
                <a:latin typeface="Segoe UI"/>
              </a:rPr>
              <a:t>                          </a:t>
            </a:r>
            <a:r>
              <a:rPr lang="en-US" sz="1399" b="1" dirty="0">
                <a:solidFill>
                  <a:srgbClr val="FFFFFF"/>
                </a:solidFill>
                <a:latin typeface="Segoe UI"/>
              </a:rPr>
              <a:t>Managed</a:t>
            </a:r>
          </a:p>
          <a:p>
            <a:pPr defTabSz="913760">
              <a:lnSpc>
                <a:spcPct val="90000"/>
              </a:lnSpc>
              <a:spcAft>
                <a:spcPts val="600"/>
              </a:spcAft>
              <a:defRPr/>
            </a:pPr>
            <a:r>
              <a:rPr lang="en-US" sz="1399" b="1" dirty="0">
                <a:solidFill>
                  <a:srgbClr val="FFFFFF"/>
                </a:solidFill>
                <a:latin typeface="Segoe UI"/>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7936794" y="2537896"/>
            <a:ext cx="636110" cy="540743"/>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solidFill>
                  <a:srgbClr val="FFFFFF"/>
                </a:solidFill>
                <a:latin typeface="Segoe UI"/>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5735" y="1893676"/>
            <a:ext cx="8660838" cy="423124"/>
          </a:xfrm>
          <a:prstGeom prst="rect">
            <a:avLst/>
          </a:prstGeom>
          <a:solidFill>
            <a:srgbClr val="0070C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799" b="1">
                <a:solidFill>
                  <a:srgbClr val="FFFFFF"/>
                </a:solidFill>
                <a:latin typeface="Segoe UI"/>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7698942" y="3191763"/>
            <a:ext cx="2977252" cy="1076517"/>
          </a:xfrm>
          <a:prstGeom prst="rect">
            <a:avLst/>
          </a:prstGeom>
          <a:ln>
            <a:noFill/>
          </a:ln>
        </p:spPr>
        <p:txBody>
          <a:bodyPr wrap="square">
            <a:spAutoFit/>
          </a:bodyPr>
          <a:lstStyle/>
          <a:p>
            <a:pPr defTabSz="913760">
              <a:defRPr/>
            </a:pPr>
            <a:r>
              <a:rPr lang="en-US" sz="1599" dirty="0">
                <a:solidFill>
                  <a:srgbClr val="FFFF00"/>
                </a:solidFill>
                <a:latin typeface="Segoe UI"/>
              </a:rPr>
              <a:t>Instance-scoped programming model with high compatibility to SQL Server</a:t>
            </a:r>
          </a:p>
          <a:p>
            <a:pPr defTabSz="913760">
              <a:defRPr/>
            </a:pPr>
            <a:endParaRPr lang="en-US" sz="1599" dirty="0">
              <a:solidFill>
                <a:srgbClr val="FFFF00"/>
              </a:solidFill>
              <a:latin typeface="Segoe UI"/>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1755674" y="3176405"/>
            <a:ext cx="2855412" cy="830456"/>
          </a:xfrm>
          <a:prstGeom prst="rect">
            <a:avLst/>
          </a:prstGeom>
          <a:ln>
            <a:noFill/>
          </a:ln>
        </p:spPr>
        <p:txBody>
          <a:bodyPr wrap="square">
            <a:spAutoFit/>
          </a:bodyPr>
          <a:lstStyle/>
          <a:p>
            <a:pPr defTabSz="913760">
              <a:defRPr/>
            </a:pPr>
            <a:r>
              <a:rPr lang="en-US" sz="1599">
                <a:solidFill>
                  <a:srgbClr val="FFFFFF"/>
                </a:solidFill>
                <a:latin typeface="Segoe UI"/>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4707681" y="3199878"/>
            <a:ext cx="2797120" cy="830456"/>
          </a:xfrm>
          <a:prstGeom prst="rect">
            <a:avLst/>
          </a:prstGeom>
          <a:ln>
            <a:noFill/>
          </a:ln>
        </p:spPr>
        <p:txBody>
          <a:bodyPr wrap="square">
            <a:spAutoFit/>
          </a:bodyPr>
          <a:lstStyle/>
          <a:p>
            <a:pPr defTabSz="913760">
              <a:defRPr/>
            </a:pPr>
            <a:r>
              <a:rPr lang="en-US" sz="1599">
                <a:solidFill>
                  <a:srgbClr val="FFFFFF"/>
                </a:solidFill>
                <a:latin typeface="Segoe UI"/>
              </a:rPr>
              <a:t>Shared resource model for greater efficiency through multi-tenancy </a:t>
            </a:r>
          </a:p>
        </p:txBody>
      </p:sp>
      <p:sp>
        <p:nvSpPr>
          <p:cNvPr id="3" name="Rectangle 2">
            <a:extLst>
              <a:ext uri="{FF2B5EF4-FFF2-40B4-BE49-F238E27FC236}">
                <a16:creationId xmlns:a16="http://schemas.microsoft.com/office/drawing/2014/main" id="{C4D990E0-4726-477E-9923-EA18385BECBB}"/>
              </a:ext>
            </a:extLst>
          </p:cNvPr>
          <p:cNvSpPr/>
          <p:nvPr/>
        </p:nvSpPr>
        <p:spPr bwMode="auto">
          <a:xfrm>
            <a:off x="7597882" y="2383271"/>
            <a:ext cx="3070741" cy="830456"/>
          </a:xfrm>
          <a:prstGeom prst="rect">
            <a:avLst/>
          </a:prstGeom>
          <a:noFill/>
          <a:ln w="57150">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9" name="Title 1">
            <a:extLst>
              <a:ext uri="{FF2B5EF4-FFF2-40B4-BE49-F238E27FC236}">
                <a16:creationId xmlns:a16="http://schemas.microsoft.com/office/drawing/2014/main" id="{C3609726-131B-431F-9408-C817FB3B1FD8}"/>
              </a:ext>
            </a:extLst>
          </p:cNvPr>
          <p:cNvSpPr txBox="1">
            <a:spLocks/>
          </p:cNvSpPr>
          <p:nvPr/>
        </p:nvSpPr>
        <p:spPr>
          <a:xfrm>
            <a:off x="1755674" y="4843590"/>
            <a:ext cx="2498860" cy="830442"/>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apps that require resource guarantee at database level</a:t>
            </a:r>
          </a:p>
        </p:txBody>
      </p:sp>
      <p:sp>
        <p:nvSpPr>
          <p:cNvPr id="30" name="Title 1">
            <a:extLst>
              <a:ext uri="{FF2B5EF4-FFF2-40B4-BE49-F238E27FC236}">
                <a16:creationId xmlns:a16="http://schemas.microsoft.com/office/drawing/2014/main" id="{A99385A7-382C-4576-869F-6B77020172F5}"/>
              </a:ext>
            </a:extLst>
          </p:cNvPr>
          <p:cNvSpPr txBox="1">
            <a:spLocks/>
          </p:cNvSpPr>
          <p:nvPr/>
        </p:nvSpPr>
        <p:spPr>
          <a:xfrm>
            <a:off x="4662115" y="4794702"/>
            <a:ext cx="3100894" cy="1076503"/>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SaaS apps with multiple databases that can share resources at database level, achieving better cost efficiency</a:t>
            </a:r>
          </a:p>
        </p:txBody>
      </p:sp>
      <p:sp>
        <p:nvSpPr>
          <p:cNvPr id="31" name="Arrow: Right 11">
            <a:extLst>
              <a:ext uri="{FF2B5EF4-FFF2-40B4-BE49-F238E27FC236}">
                <a16:creationId xmlns:a16="http://schemas.microsoft.com/office/drawing/2014/main" id="{931D034E-3CC3-4AD0-98D7-11C9BEA304CF}"/>
              </a:ext>
            </a:extLst>
          </p:cNvPr>
          <p:cNvSpPr/>
          <p:nvPr/>
        </p:nvSpPr>
        <p:spPr>
          <a:xfrm rot="5400000">
            <a:off x="5755021" y="3848860"/>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32" name="Arrow: Right 11">
            <a:extLst>
              <a:ext uri="{FF2B5EF4-FFF2-40B4-BE49-F238E27FC236}">
                <a16:creationId xmlns:a16="http://schemas.microsoft.com/office/drawing/2014/main" id="{6B2D025A-9BA9-4A84-B3A3-8F13DED18A9D}"/>
              </a:ext>
            </a:extLst>
          </p:cNvPr>
          <p:cNvSpPr/>
          <p:nvPr/>
        </p:nvSpPr>
        <p:spPr>
          <a:xfrm rot="5400000">
            <a:off x="2668640" y="3857462"/>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Tree>
    <p:extLst>
      <p:ext uri="{BB962C8B-B14F-4D97-AF65-F5344CB8AC3E}">
        <p14:creationId xmlns:p14="http://schemas.microsoft.com/office/powerpoint/2010/main" val="37299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4664B-5D0C-4754-8707-7EA1D8C3BF2E}"/>
              </a:ext>
            </a:extLst>
          </p:cNvPr>
          <p:cNvPicPr>
            <a:picLocks noChangeAspect="1"/>
          </p:cNvPicPr>
          <p:nvPr/>
        </p:nvPicPr>
        <p:blipFill>
          <a:blip r:embed="rId2"/>
          <a:stretch>
            <a:fillRect/>
          </a:stretch>
        </p:blipFill>
        <p:spPr>
          <a:xfrm>
            <a:off x="-1" y="15964"/>
            <a:ext cx="12184063" cy="6826071"/>
          </a:xfrm>
          <a:prstGeom prst="rect">
            <a:avLst/>
          </a:prstGeom>
        </p:spPr>
      </p:pic>
    </p:spTree>
    <p:extLst>
      <p:ext uri="{BB962C8B-B14F-4D97-AF65-F5344CB8AC3E}">
        <p14:creationId xmlns:p14="http://schemas.microsoft.com/office/powerpoint/2010/main" val="20089943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C79AE-24A6-4E96-A845-CA26344B223A}"/>
              </a:ext>
            </a:extLst>
          </p:cNvPr>
          <p:cNvPicPr>
            <a:picLocks noChangeAspect="1"/>
          </p:cNvPicPr>
          <p:nvPr/>
        </p:nvPicPr>
        <p:blipFill rotWithShape="1">
          <a:blip r:embed="rId2"/>
          <a:srcRect l="509"/>
          <a:stretch/>
        </p:blipFill>
        <p:spPr>
          <a:xfrm>
            <a:off x="20" y="10"/>
            <a:ext cx="12184042" cy="6857990"/>
          </a:xfrm>
          <a:prstGeom prst="rect">
            <a:avLst/>
          </a:prstGeom>
        </p:spPr>
      </p:pic>
    </p:spTree>
    <p:extLst>
      <p:ext uri="{BB962C8B-B14F-4D97-AF65-F5344CB8AC3E}">
        <p14:creationId xmlns:p14="http://schemas.microsoft.com/office/powerpoint/2010/main" val="385690192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22A65-A7AA-471F-8BA3-FC47D030F3CF}"/>
              </a:ext>
            </a:extLst>
          </p:cNvPr>
          <p:cNvPicPr>
            <a:picLocks noChangeAspect="1"/>
          </p:cNvPicPr>
          <p:nvPr/>
        </p:nvPicPr>
        <p:blipFill>
          <a:blip r:embed="rId2"/>
          <a:stretch>
            <a:fillRect/>
          </a:stretch>
        </p:blipFill>
        <p:spPr>
          <a:xfrm>
            <a:off x="265069" y="376215"/>
            <a:ext cx="11653923" cy="6105570"/>
          </a:xfrm>
          <a:prstGeom prst="rect">
            <a:avLst/>
          </a:prstGeom>
        </p:spPr>
      </p:pic>
    </p:spTree>
    <p:extLst>
      <p:ext uri="{BB962C8B-B14F-4D97-AF65-F5344CB8AC3E}">
        <p14:creationId xmlns:p14="http://schemas.microsoft.com/office/powerpoint/2010/main" val="12488464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E103F-ACF9-4B2E-8895-710C99FBBA99}"/>
              </a:ext>
            </a:extLst>
          </p:cNvPr>
          <p:cNvPicPr>
            <a:picLocks noChangeAspect="1"/>
          </p:cNvPicPr>
          <p:nvPr/>
        </p:nvPicPr>
        <p:blipFill rotWithShape="1">
          <a:blip r:embed="rId2"/>
          <a:srcRect r="509"/>
          <a:stretch/>
        </p:blipFill>
        <p:spPr>
          <a:xfrm>
            <a:off x="20" y="10"/>
            <a:ext cx="12184042" cy="6857990"/>
          </a:xfrm>
          <a:prstGeom prst="rect">
            <a:avLst/>
          </a:prstGeom>
        </p:spPr>
      </p:pic>
    </p:spTree>
    <p:extLst>
      <p:ext uri="{BB962C8B-B14F-4D97-AF65-F5344CB8AC3E}">
        <p14:creationId xmlns:p14="http://schemas.microsoft.com/office/powerpoint/2010/main" val="13781006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35685734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1263AA-C02C-4606-A712-AD4E04643B97}"/>
              </a:ext>
            </a:extLst>
          </p:cNvPr>
          <p:cNvGraphicFramePr>
            <a:graphicFrameLocks noGrp="1"/>
          </p:cNvGraphicFramePr>
          <p:nvPr>
            <p:extLst>
              <p:ext uri="{D42A27DB-BD31-4B8C-83A1-F6EECF244321}">
                <p14:modId xmlns:p14="http://schemas.microsoft.com/office/powerpoint/2010/main" val="703658427"/>
              </p:ext>
            </p:extLst>
          </p:nvPr>
        </p:nvGraphicFramePr>
        <p:xfrm>
          <a:off x="539293" y="171831"/>
          <a:ext cx="11377618" cy="6361823"/>
        </p:xfrm>
        <a:graphic>
          <a:graphicData uri="http://schemas.openxmlformats.org/drawingml/2006/table">
            <a:tbl>
              <a:tblPr firstRow="1" firstCol="1" bandRow="1">
                <a:tableStyleId>{5C22544A-7EE6-4342-B048-85BDC9FD1C3A}</a:tableStyleId>
              </a:tblPr>
              <a:tblGrid>
                <a:gridCol w="3471364">
                  <a:extLst>
                    <a:ext uri="{9D8B030D-6E8A-4147-A177-3AD203B41FA5}">
                      <a16:colId xmlns:a16="http://schemas.microsoft.com/office/drawing/2014/main" val="895096204"/>
                    </a:ext>
                  </a:extLst>
                </a:gridCol>
                <a:gridCol w="7906254">
                  <a:extLst>
                    <a:ext uri="{9D8B030D-6E8A-4147-A177-3AD203B41FA5}">
                      <a16:colId xmlns:a16="http://schemas.microsoft.com/office/drawing/2014/main" val="3611563581"/>
                    </a:ext>
                  </a:extLst>
                </a:gridCol>
              </a:tblGrid>
              <a:tr h="248666">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bg1"/>
                          </a:solidFill>
                          <a:effectLst/>
                        </a:rPr>
                        <a:t>When to use it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1145993479"/>
                  </a:ext>
                </a:extLst>
              </a:tr>
              <a:tr h="373542">
                <a:tc>
                  <a:txBody>
                    <a:bodyPr/>
                    <a:lstStyle/>
                    <a:p>
                      <a:pPr marL="0" marR="0">
                        <a:spcBef>
                          <a:spcPts val="0"/>
                        </a:spcBef>
                        <a:spcAft>
                          <a:spcPts val="0"/>
                        </a:spcAft>
                      </a:pPr>
                      <a:r>
                        <a:rPr lang="en-US" sz="1400" u="sng">
                          <a:solidFill>
                            <a:schemeClr val="bg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details about SQL MI – service description and positioning.</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473827421"/>
                  </a:ext>
                </a:extLst>
              </a:tr>
              <a:tr h="248666">
                <a:tc>
                  <a:txBody>
                    <a:bodyPr/>
                    <a:lstStyle/>
                    <a:p>
                      <a:pPr marL="0" marR="0">
                        <a:spcBef>
                          <a:spcPts val="0"/>
                        </a:spcBef>
                        <a:spcAft>
                          <a:spcPts val="0"/>
                        </a:spcAft>
                      </a:pPr>
                      <a:r>
                        <a:rPr lang="en-US" sz="1400" u="sng">
                          <a:solidFill>
                            <a:schemeClr val="bg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Business model and pricing details.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960694853"/>
                  </a:ext>
                </a:extLst>
              </a:tr>
              <a:tr h="248666">
                <a:tc>
                  <a:txBody>
                    <a:bodyPr/>
                    <a:lstStyle/>
                    <a:p>
                      <a:pPr marL="0" marR="0">
                        <a:spcBef>
                          <a:spcPts val="0"/>
                        </a:spcBef>
                        <a:spcAft>
                          <a:spcPts val="0"/>
                        </a:spcAft>
                      </a:pPr>
                      <a:r>
                        <a:rPr lang="en-US" sz="1400" u="sng">
                          <a:solidFill>
                            <a:schemeClr val="bg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Discount details for customers with SQL Server licenses </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99879426"/>
                  </a:ext>
                </a:extLst>
              </a:tr>
              <a:tr h="461887">
                <a:tc>
                  <a:txBody>
                    <a:bodyPr/>
                    <a:lstStyle/>
                    <a:p>
                      <a:pPr marL="0" marR="0">
                        <a:spcBef>
                          <a:spcPts val="0"/>
                        </a:spcBef>
                        <a:spcAft>
                          <a:spcPts val="0"/>
                        </a:spcAft>
                      </a:pPr>
                      <a:r>
                        <a:rPr lang="en-US" sz="1400" u="sng">
                          <a:solidFill>
                            <a:schemeClr val="bg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feature availability matrix and need comparison with SQL Server and rest of SQL Database.</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153522411"/>
                  </a:ext>
                </a:extLst>
              </a:tr>
              <a:tr h="513617">
                <a:tc>
                  <a:txBody>
                    <a:bodyPr/>
                    <a:lstStyle/>
                    <a:p>
                      <a:pPr marL="0" marR="0">
                        <a:spcBef>
                          <a:spcPts val="0"/>
                        </a:spcBef>
                        <a:spcAft>
                          <a:spcPts val="0"/>
                        </a:spcAft>
                      </a:pPr>
                      <a:r>
                        <a:rPr lang="en-US" sz="1400" u="sng">
                          <a:solidFill>
                            <a:schemeClr val="bg1"/>
                          </a:solidFill>
                          <a:effectLst/>
                          <a:hlinkClick r:id="rId6">
                            <a:extLst>
                              <a:ext uri="{A12FA001-AC4F-418D-AE19-62706E023703}">
                                <ahyp:hlinkClr xmlns:ahyp="http://schemas.microsoft.com/office/drawing/2018/hyperlinkcolor" val="tx"/>
                              </a:ext>
                            </a:extLst>
                          </a:hlinkClick>
                        </a:rPr>
                        <a:t>Azure SQL Database Managed Instance T-SQL differences from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Detailed functional behavior of SQL MI.</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4482073"/>
                  </a:ext>
                </a:extLst>
              </a:tr>
              <a:tr h="248666">
                <a:tc>
                  <a:txBody>
                    <a:bodyPr/>
                    <a:lstStyle/>
                    <a:p>
                      <a:pPr marL="0" marR="0">
                        <a:spcBef>
                          <a:spcPts val="0"/>
                        </a:spcBef>
                        <a:spcAft>
                          <a:spcPts val="0"/>
                        </a:spcAft>
                      </a:pPr>
                      <a:r>
                        <a:rPr lang="en-US" sz="1400" u="sng">
                          <a:solidFill>
                            <a:schemeClr val="bg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How to create SQL MI and connect to it (quick getting started guide).</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56599486"/>
                  </a:ext>
                </a:extLst>
              </a:tr>
              <a:tr h="1527993">
                <a:tc>
                  <a:txBody>
                    <a:bodyPr/>
                    <a:lstStyle/>
                    <a:p>
                      <a:pPr marL="0" marR="0">
                        <a:spcBef>
                          <a:spcPts val="0"/>
                        </a:spcBef>
                        <a:spcAft>
                          <a:spcPts val="0"/>
                        </a:spcAft>
                      </a:pPr>
                      <a:r>
                        <a:rPr lang="en-US" sz="1400" u="sng">
                          <a:solidFill>
                            <a:schemeClr val="bg1"/>
                          </a:solidFill>
                          <a:effectLst/>
                          <a:hlinkClick r:id="rId8">
                            <a:extLst>
                              <a:ext uri="{A12FA001-AC4F-418D-AE19-62706E023703}">
                                <ahyp:hlinkClr xmlns:ahyp="http://schemas.microsoft.com/office/drawing/2018/hyperlinkcolor" val="tx"/>
                              </a:ext>
                            </a:extLst>
                          </a:hlinkClick>
                        </a:rPr>
                        <a:t>How To: Configure a VNet for Azure SQL Database Managed Instance</a:t>
                      </a:r>
                      <a:r>
                        <a:rPr lang="en-US" sz="1400">
                          <a:solidFill>
                            <a:schemeClr val="bg1"/>
                          </a:solidFill>
                          <a:effectLst/>
                        </a:rPr>
                        <a:t> </a:t>
                      </a: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u="sng">
                          <a:solidFill>
                            <a:schemeClr val="bg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How to makes sure that </a:t>
                      </a:r>
                      <a:r>
                        <a:rPr lang="en-US" sz="1400" dirty="0" err="1">
                          <a:solidFill>
                            <a:schemeClr val="tx1"/>
                          </a:solidFill>
                          <a:effectLst/>
                        </a:rPr>
                        <a:t>VNet</a:t>
                      </a:r>
                      <a:r>
                        <a:rPr lang="en-US" sz="1400" dirty="0">
                          <a:solidFill>
                            <a:schemeClr val="tx1"/>
                          </a:solidFill>
                          <a:effectLst/>
                        </a:rPr>
                        <a:t> is compliant with SQL MI requirements.</a:t>
                      </a:r>
                    </a:p>
                    <a:p>
                      <a:pPr marL="0" marR="0">
                        <a:spcBef>
                          <a:spcPts val="0"/>
                        </a:spcBef>
                        <a:spcAft>
                          <a:spcPts val="0"/>
                        </a:spcAft>
                      </a:pPr>
                      <a:r>
                        <a:rPr lang="en-US" sz="1400" dirty="0">
                          <a:solidFill>
                            <a:schemeClr val="tx1"/>
                          </a:solidFill>
                          <a:effectLst/>
                        </a:rPr>
                        <a:t> </a:t>
                      </a:r>
                    </a:p>
                    <a:p>
                      <a:pPr marL="0" marR="0">
                        <a:spcBef>
                          <a:spcPts val="0"/>
                        </a:spcBef>
                        <a:spcAft>
                          <a:spcPts val="0"/>
                        </a:spcAft>
                      </a:pPr>
                      <a:r>
                        <a:rPr lang="en-US" sz="1400" dirty="0">
                          <a:solidFill>
                            <a:schemeClr val="tx1"/>
                          </a:solidFill>
                          <a:effectLst/>
                        </a:rPr>
                        <a:t>Networking misconfiguration is currently the most frequent reason that prevents customers from deploying SQL MI successfully.</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23454639"/>
                  </a:ext>
                </a:extLst>
              </a:tr>
              <a:tr h="675108">
                <a:tc>
                  <a:txBody>
                    <a:bodyPr/>
                    <a:lstStyle/>
                    <a:p>
                      <a:pPr marL="0" marR="0">
                        <a:spcBef>
                          <a:spcPts val="0"/>
                        </a:spcBef>
                        <a:spcAft>
                          <a:spcPts val="0"/>
                        </a:spcAft>
                      </a:pPr>
                      <a:r>
                        <a:rPr lang="en-US" sz="1400" u="sng">
                          <a:solidFill>
                            <a:schemeClr val="bg1"/>
                          </a:solidFill>
                          <a:effectLst/>
                          <a:hlinkClick r:id="rId10">
                            <a:extLst>
                              <a:ext uri="{A12FA001-AC4F-418D-AE19-62706E023703}">
                                <ahyp:hlinkClr xmlns:ahyp="http://schemas.microsoft.com/office/drawing/2018/hyperlinkcolor" val="tx"/>
                              </a:ext>
                            </a:extLst>
                          </a:hlinkClick>
                        </a:rPr>
                        <a:t>Connect your application to Azure SQL Database Managed Instance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of detail how to connect app to MI (supported scenarios, high level steps, links on detailed how-to).</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510488629"/>
                  </a:ext>
                </a:extLst>
              </a:tr>
              <a:tr h="888329">
                <a:tc>
                  <a:txBody>
                    <a:bodyPr/>
                    <a:lstStyle/>
                    <a:p>
                      <a:pPr marL="0" marR="0">
                        <a:spcBef>
                          <a:spcPts val="0"/>
                        </a:spcBef>
                        <a:spcAft>
                          <a:spcPts val="0"/>
                        </a:spcAft>
                      </a:pPr>
                      <a:r>
                        <a:rPr lang="en-US" sz="1400" u="sng">
                          <a:solidFill>
                            <a:schemeClr val="bg1"/>
                          </a:solidFill>
                          <a:effectLst/>
                          <a:hlinkClick r:id="rId11">
                            <a:extLst>
                              <a:ext uri="{A12FA001-AC4F-418D-AE19-62706E023703}">
                                <ahyp:hlinkClr xmlns:ahyp="http://schemas.microsoft.com/office/drawing/2018/hyperlinkcolor" val="tx"/>
                              </a:ext>
                            </a:extLst>
                          </a:hlinkClick>
                        </a:rPr>
                        <a:t>SQL Server instance migration to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Various options to migrate application to SQL MI.</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749825641"/>
                  </a:ext>
                </a:extLst>
              </a:tr>
              <a:tr h="675108">
                <a:tc>
                  <a:txBody>
                    <a:bodyPr/>
                    <a:lstStyle/>
                    <a:p>
                      <a:pPr marL="0" marR="0">
                        <a:spcBef>
                          <a:spcPts val="0"/>
                        </a:spcBef>
                        <a:spcAft>
                          <a:spcPts val="0"/>
                        </a:spcAft>
                      </a:pPr>
                      <a:r>
                        <a:rPr lang="en-US" sz="1400" u="sng">
                          <a:solidFill>
                            <a:schemeClr val="bg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Explore the range of Azure support options and choose the plan that best fits, whether you're a developer just starting your cloud journey or a large organization deploying business-critical, strategic applications.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565141223"/>
                  </a:ext>
                </a:extLst>
              </a:tr>
              <a:tr h="248666">
                <a:tc>
                  <a:txBody>
                    <a:bodyPr/>
                    <a:lstStyle/>
                    <a:p>
                      <a:pPr marL="0" marR="0">
                        <a:spcBef>
                          <a:spcPts val="0"/>
                        </a:spcBef>
                        <a:spcAft>
                          <a:spcPts val="0"/>
                        </a:spcAft>
                      </a:pPr>
                      <a:r>
                        <a:rPr lang="en-US" sz="1400" u="sng">
                          <a:solidFill>
                            <a:schemeClr val="bg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Step by step instructions to open support ticket</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Other Useful references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12776"/>
            <a:ext cx="10508754" cy="4764187"/>
          </a:xfrm>
        </p:spPr>
        <p:txBody>
          <a:bodyPr>
            <a:normAutofit fontScale="70000" lnSpcReduction="20000"/>
          </a:bodyPr>
          <a:lstStyle/>
          <a:p>
            <a:r>
              <a:rPr lang="en-US" dirty="0"/>
              <a:t>Ultimate guide for creating and configuring </a:t>
            </a:r>
            <a:r>
              <a:rPr lang="en-AU" dirty="0"/>
              <a:t>Azure SQL Managed Instance </a:t>
            </a:r>
            <a:endParaRPr lang="it-IT" dirty="0"/>
          </a:p>
          <a:p>
            <a:pPr marL="1213625" lvl="1" indent="-604418"/>
            <a:r>
              <a:rPr lang="it-IT" dirty="0">
                <a:hlinkClick r:id="rId2"/>
              </a:rPr>
              <a:t>https://medium.com/azure-sqldb-managed-instance/the-ultimate-guide-for-creating-and-configuring-azure-sql-managed-instance-environment-91ff58c0be01</a:t>
            </a:r>
            <a:endParaRPr lang="it-IT" dirty="0"/>
          </a:p>
          <a:p>
            <a:pPr marL="1213625" lvl="1" indent="-604418"/>
            <a:r>
              <a:rPr lang="en-US" sz="2400" dirty="0"/>
              <a:t>https://social.technet.microsoft.com/wiki/contents/articles/52410.azure-databases-introduction-to-sql-managed-instances.aspx</a:t>
            </a:r>
            <a:endParaRPr lang="it-IT" dirty="0"/>
          </a:p>
          <a:p>
            <a:r>
              <a:rPr lang="it-IT" dirty="0"/>
              <a:t>Feature Comparison</a:t>
            </a:r>
          </a:p>
          <a:p>
            <a:pPr marL="1213625" lvl="1" indent="-604418"/>
            <a:r>
              <a:rPr lang="it-IT" dirty="0"/>
              <a:t>https://docs.microsoft.com/en-au/azure/sql-database/sql-database-features</a:t>
            </a:r>
          </a:p>
          <a:p>
            <a:r>
              <a:rPr lang="en-US" dirty="0"/>
              <a:t>Azure SQL Managed Instance network environment</a:t>
            </a:r>
            <a:endParaRPr lang="it-IT" dirty="0"/>
          </a:p>
          <a:p>
            <a:pPr marL="1213625" lvl="1" indent="-604418"/>
            <a:r>
              <a:rPr lang="it-IT" dirty="0"/>
              <a:t>https://blogs.msdn.microsoft.com/sqlserverstorageengine/2018/07/02/deploy-azure-sql-managed-instance-network-environment-using-arm/</a:t>
            </a:r>
          </a:p>
          <a:p>
            <a:r>
              <a:rPr lang="en-US" dirty="0"/>
              <a:t>Storage layer in General Purpose</a:t>
            </a:r>
            <a:endParaRPr lang="it-IT" dirty="0"/>
          </a:p>
          <a:p>
            <a:pPr marL="1213625" lvl="1" indent="-604418"/>
            <a:r>
              <a:rPr lang="it-IT" dirty="0">
                <a:hlinkClick r:id="rId3"/>
              </a:rPr>
              <a:t>https://medium.com/azure-sqldb-managed-instance/file-layout-in-general-purpose-azure-sql-managed-instance-cf21fff9c76c</a:t>
            </a:r>
            <a:endParaRPr lang="it-IT" dirty="0"/>
          </a:p>
          <a:p>
            <a:r>
              <a:rPr lang="it-IT" dirty="0"/>
              <a:t>Migration Considerations</a:t>
            </a:r>
          </a:p>
          <a:p>
            <a:pPr marL="1213625" lvl="1" indent="-604418"/>
            <a:r>
              <a:rPr lang="it-IT" dirty="0">
                <a:hlinkClick r:id="rId4"/>
              </a:rPr>
              <a:t>https://blogs.technet.microsoft.com/hybridcloudbp/2018/11/02/migration-from-sql-server-to-azure-sql-database-managed-instance/</a:t>
            </a:r>
            <a:r>
              <a:rPr lang="it-IT" dirty="0"/>
              <a:t> </a:t>
            </a:r>
          </a:p>
          <a:p>
            <a:r>
              <a:rPr lang="it-IT" dirty="0"/>
              <a:t>SQL backup to Azure Blob Storage </a:t>
            </a:r>
            <a:r>
              <a:rPr lang="it-IT" dirty="0" err="1"/>
              <a:t>cheat</a:t>
            </a:r>
            <a:r>
              <a:rPr lang="it-IT" dirty="0"/>
              <a:t> </a:t>
            </a:r>
            <a:r>
              <a:rPr lang="it-IT" dirty="0" err="1"/>
              <a:t>sheet</a:t>
            </a:r>
            <a:r>
              <a:rPr lang="it-IT" dirty="0"/>
              <a:t>:</a:t>
            </a:r>
          </a:p>
          <a:p>
            <a:pPr lvl="1"/>
            <a:r>
              <a:rPr lang="it-IT" dirty="0">
                <a:hlinkClick r:id="rId5"/>
              </a:rPr>
              <a:t>https://techcommunity.microsoft.com/t5/DataCAT/SQL-Server-Backup-to-URL-a-cheat-sheet/ba-p/346358</a:t>
            </a:r>
            <a:endParaRPr lang="it-IT" dirty="0"/>
          </a:p>
          <a:p>
            <a:pPr marL="1213625" lvl="1" indent="-604418"/>
            <a:endParaRPr lang="it-IT" dirty="0"/>
          </a:p>
        </p:txBody>
      </p:sp>
    </p:spTree>
    <p:extLst>
      <p:ext uri="{BB962C8B-B14F-4D97-AF65-F5344CB8AC3E}">
        <p14:creationId xmlns:p14="http://schemas.microsoft.com/office/powerpoint/2010/main" val="2514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SQLBits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84784"/>
            <a:ext cx="10582968" cy="4692179"/>
          </a:xfrm>
        </p:spPr>
        <p:txBody>
          <a:bodyPr>
            <a:normAutofit/>
          </a:bodyPr>
          <a:lstStyle/>
          <a:p>
            <a:r>
              <a:rPr lang="en-US" dirty="0"/>
              <a:t>Making Managed Instance Perform, a dive into storage</a:t>
            </a:r>
            <a:endParaRPr lang="it-IT" dirty="0"/>
          </a:p>
          <a:p>
            <a:pPr marL="1213625" lvl="1" indent="-604418"/>
            <a:r>
              <a:rPr lang="en-AU" dirty="0">
                <a:hlinkClick r:id="rId2"/>
              </a:rPr>
              <a:t>https://sqlbits.com/Sessions/Event18/Introduction_to_Managed_Instances</a:t>
            </a:r>
            <a:endParaRPr lang="it-IT" dirty="0"/>
          </a:p>
          <a:p>
            <a:r>
              <a:rPr lang="it-IT" dirty="0"/>
              <a:t>Managed Instances Deep Dive</a:t>
            </a:r>
          </a:p>
          <a:p>
            <a:pPr marL="1213625" lvl="1" indent="-604418"/>
            <a:r>
              <a:rPr lang="en-AU" dirty="0">
                <a:hlinkClick r:id="rId3"/>
              </a:rPr>
              <a:t>https://sqlbits.com/Sessions/Event18/Managed_Instances_Deep_Dive </a:t>
            </a:r>
            <a:endParaRPr lang="en-AU" dirty="0"/>
          </a:p>
          <a:p>
            <a:r>
              <a:rPr lang="it-IT" dirty="0"/>
              <a:t>Hyperscale for Azure SQL DB</a:t>
            </a:r>
          </a:p>
          <a:p>
            <a:pPr lvl="1"/>
            <a:r>
              <a:rPr lang="en-AU" dirty="0">
                <a:hlinkClick r:id="rId4"/>
              </a:rPr>
              <a:t>https://sqlbits.com/Sessions/Event18/Hyperscale_for_Azure_SQL_DB</a:t>
            </a:r>
            <a:endParaRPr lang="en-AU" dirty="0"/>
          </a:p>
          <a:p>
            <a:r>
              <a:rPr lang="en-US" dirty="0"/>
              <a:t>Azure Managed Instances—Your Bridge to the Cloud</a:t>
            </a:r>
          </a:p>
          <a:p>
            <a:pPr lvl="1"/>
            <a:r>
              <a:rPr lang="en-AU" dirty="0">
                <a:hlinkClick r:id="rId5"/>
              </a:rPr>
              <a:t>https://sqlbits.com/Sessions/Event18/Azure_Managed_Instances_Your_Bridge_to_the_Cloud2</a:t>
            </a:r>
            <a:endParaRPr lang="en-AU" dirty="0"/>
          </a:p>
          <a:p>
            <a:pPr lvl="1"/>
            <a:endParaRPr lang="en-AU" dirty="0"/>
          </a:p>
          <a:p>
            <a:endParaRPr lang="en-AU" dirty="0"/>
          </a:p>
          <a:p>
            <a:endParaRPr lang="en-AU" dirty="0"/>
          </a:p>
          <a:p>
            <a:endParaRPr lang="en-AU" dirty="0"/>
          </a:p>
          <a:p>
            <a:endParaRPr lang="en-AU" dirty="0"/>
          </a:p>
          <a:p>
            <a:endParaRPr lang="en-AU" dirty="0"/>
          </a:p>
          <a:p>
            <a:pPr marL="609207" lvl="1" indent="0">
              <a:buNone/>
            </a:pPr>
            <a:endParaRPr lang="it-IT" dirty="0"/>
          </a:p>
        </p:txBody>
      </p:sp>
    </p:spTree>
    <p:extLst>
      <p:ext uri="{BB962C8B-B14F-4D97-AF65-F5344CB8AC3E}">
        <p14:creationId xmlns:p14="http://schemas.microsoft.com/office/powerpoint/2010/main" val="4154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2500" y="2300932"/>
            <a:ext cx="4415880"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353045" y="544297"/>
            <a:ext cx="7756870"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20" y="10"/>
            <a:ext cx="121840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507F22-932C-40A5-918F-B02E79A86F43}"/>
              </a:ext>
            </a:extLst>
          </p:cNvPr>
          <p:cNvSpPr/>
          <p:nvPr/>
        </p:nvSpPr>
        <p:spPr bwMode="auto">
          <a:xfrm>
            <a:off x="-1" y="1620094"/>
            <a:ext cx="12184063" cy="4733508"/>
          </a:xfrm>
          <a:prstGeom prst="rect">
            <a:avLst/>
          </a:prstGeom>
          <a:solidFill>
            <a:srgbClr val="0070C0"/>
          </a:solidFill>
          <a:ln w="10795" cap="flat" cmpd="sng" algn="ctr">
            <a:noFill/>
            <a:prstDash val="solid"/>
            <a:headEnd type="none" w="med" len="med"/>
            <a:tailEnd type="none" w="med" len="med"/>
          </a:ln>
          <a:effectLst/>
        </p:spPr>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269064" y="327931"/>
            <a:ext cx="11648252" cy="899079"/>
          </a:xfrm>
        </p:spPr>
        <p:txBody>
          <a:bodyPr/>
          <a:lstStyle/>
          <a:p>
            <a:pPr algn="ctr"/>
            <a:r>
              <a:rPr lang="en-US" sz="3198" cap="all" spc="-50">
                <a:solidFill>
                  <a:srgbClr val="0D0D0D"/>
                </a:solidFill>
                <a:latin typeface="Segoe UI Semilight" panose="020B0402040204020203" pitchFamily="34" charset="0"/>
                <a:ea typeface="Segoe UI Semilight" charset="0"/>
                <a:cs typeface="Segoe UI Semilight" panose="020B0402040204020203" pitchFamily="34" charset="0"/>
              </a:rPr>
              <a:t>WHO IS MANAGED INSTANCE FOR?</a:t>
            </a:r>
            <a:endParaRPr lang="en-US" sz="3198" cap="all" spc="-50">
              <a:solidFill>
                <a:schemeClr val="tx2"/>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4294967295"/>
          </p:nvPr>
        </p:nvSpPr>
        <p:spPr>
          <a:xfrm>
            <a:off x="0" y="3114675"/>
            <a:ext cx="7724775" cy="1430338"/>
          </a:xfrm>
        </p:spPr>
        <p:txBody>
          <a:bodyPr/>
          <a:lstStyle/>
          <a:p>
            <a:pPr marL="335910" lvl="1" indent="0">
              <a:lnSpc>
                <a:spcPct val="150000"/>
              </a:lnSpc>
              <a:buNone/>
            </a:pPr>
            <a:r>
              <a:rPr lang="en-US" sz="1799">
                <a:solidFill>
                  <a:schemeClr val="bg1"/>
                </a:solidFill>
              </a:rPr>
              <a:t>Customers looking to </a:t>
            </a:r>
            <a:r>
              <a:rPr lang="en-US" sz="1799" b="1">
                <a:solidFill>
                  <a:schemeClr val="bg1"/>
                </a:solidFill>
              </a:rPr>
              <a:t>migrate a large number of apps </a:t>
            </a:r>
            <a:r>
              <a:rPr lang="en-US" sz="1799">
                <a:solidFill>
                  <a:schemeClr val="bg1"/>
                </a:solidFill>
              </a:rPr>
              <a:t>from on-premise or IaaS, self-built or ISV provided, with as </a:t>
            </a:r>
            <a:r>
              <a:rPr lang="en-US" sz="1799" b="1">
                <a:solidFill>
                  <a:schemeClr val="bg1"/>
                </a:solidFill>
              </a:rPr>
              <a:t>low migration effort as possible</a:t>
            </a:r>
            <a:r>
              <a:rPr lang="en-US" sz="1799">
                <a:solidFill>
                  <a:schemeClr val="bg1"/>
                </a:solidFill>
              </a:rPr>
              <a:t> &amp; </a:t>
            </a:r>
            <a:r>
              <a:rPr lang="en-US" sz="1799" b="1">
                <a:solidFill>
                  <a:schemeClr val="bg1"/>
                </a:solidFill>
              </a:rPr>
              <a:t>cost being a crucial factor.</a:t>
            </a:r>
          </a:p>
        </p:txBody>
      </p:sp>
      <p:grpSp>
        <p:nvGrpSpPr>
          <p:cNvPr id="4" name="Group 3"/>
          <p:cNvGrpSpPr/>
          <p:nvPr/>
        </p:nvGrpSpPr>
        <p:grpSpPr>
          <a:xfrm>
            <a:off x="7878766" y="1778900"/>
            <a:ext cx="2651742" cy="2159909"/>
            <a:chOff x="5770506" y="1941870"/>
            <a:chExt cx="2683253" cy="2185575"/>
          </a:xfrm>
        </p:grpSpPr>
        <p:sp>
          <p:nvSpPr>
            <p:cNvPr id="6" name="Cylinder 5">
              <a:extLst>
                <a:ext uri="{FF2B5EF4-FFF2-40B4-BE49-F238E27FC236}">
                  <a16:creationId xmlns:a16="http://schemas.microsoft.com/office/drawing/2014/main" id="{841A9D43-2C7D-4463-9C61-DA369B3901D4}"/>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3198">
                  <a:solidFill>
                    <a:srgbClr val="FFFFFF"/>
                  </a:solidFill>
                  <a:latin typeface="Segoe UI Light"/>
                  <a:ea typeface="Segoe UI" pitchFamily="34" charset="0"/>
                  <a:cs typeface="Segoe UI" pitchFamily="34" charset="0"/>
                </a:rPr>
                <a:t>SQL</a:t>
              </a:r>
            </a:p>
          </p:txBody>
        </p:sp>
        <p:sp>
          <p:nvSpPr>
            <p:cNvPr id="10" name="Freeform 146">
              <a:extLst>
                <a:ext uri="{FF2B5EF4-FFF2-40B4-BE49-F238E27FC236}">
                  <a16:creationId xmlns:a16="http://schemas.microsoft.com/office/drawing/2014/main" id="{0BDA69E4-C42F-415C-910A-478A932640E8}"/>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gradFill>
                  <a:gsLst>
                    <a:gs pos="0">
                      <a:srgbClr val="FFFFFF"/>
                    </a:gs>
                    <a:gs pos="100000">
                      <a:srgbClr val="FFFFFF"/>
                    </a:gs>
                  </a:gsLst>
                  <a:lin ang="5400000" scaled="0"/>
                </a:gradFill>
                <a:latin typeface="Segoe UI"/>
              </a:endParaRPr>
            </a:p>
          </p:txBody>
        </p:sp>
      </p:grpSp>
      <p:cxnSp>
        <p:nvCxnSpPr>
          <p:cNvPr id="73" name="Straight Connector 72">
            <a:extLst>
              <a:ext uri="{FF2B5EF4-FFF2-40B4-BE49-F238E27FC236}">
                <a16:creationId xmlns:a16="http://schemas.microsoft.com/office/drawing/2014/main" id="{BE74BDAD-11A3-4A7C-87D4-C74C8220621A}"/>
              </a:ext>
            </a:extLst>
          </p:cNvPr>
          <p:cNvCxnSpPr/>
          <p:nvPr/>
        </p:nvCxnSpPr>
        <p:spPr>
          <a:xfrm flipV="1">
            <a:off x="9585083" y="3986848"/>
            <a:ext cx="0" cy="585719"/>
          </a:xfrm>
          <a:prstGeom prst="line">
            <a:avLst/>
          </a:prstGeom>
          <a:noFill/>
          <a:ln w="25400" cap="flat" cmpd="sng" algn="ctr">
            <a:solidFill>
              <a:schemeClr val="bg1"/>
            </a:solidFill>
            <a:prstDash val="solid"/>
            <a:miter lim="800000"/>
            <a:tailEnd type="triangle"/>
          </a:ln>
          <a:effectLst/>
        </p:spPr>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9850" y="4895519"/>
            <a:ext cx="2823168" cy="1077364"/>
          </a:xfrm>
          <a:prstGeom prst="rect">
            <a:avLst/>
          </a:prstGeom>
        </p:spPr>
      </p:pic>
    </p:spTree>
    <p:extLst>
      <p:ext uri="{BB962C8B-B14F-4D97-AF65-F5344CB8AC3E}">
        <p14:creationId xmlns:p14="http://schemas.microsoft.com/office/powerpoint/2010/main" val="82419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51" y="57688"/>
            <a:ext cx="10508754" cy="1324700"/>
          </a:xfrm>
        </p:spPr>
        <p:txBody>
          <a:bodyPr/>
          <a:lstStyle/>
          <a:p>
            <a:r>
              <a:rPr lang="en-US"/>
              <a:t>What is SQL Database Managed Instance?</a:t>
            </a:r>
          </a:p>
        </p:txBody>
      </p:sp>
      <p:grpSp>
        <p:nvGrpSpPr>
          <p:cNvPr id="17" name="Group 16"/>
          <p:cNvGrpSpPr/>
          <p:nvPr/>
        </p:nvGrpSpPr>
        <p:grpSpPr>
          <a:xfrm>
            <a:off x="3045855" y="3262867"/>
            <a:ext cx="2474887" cy="334584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Fully-fledged SQL instance with nearly 100% </a:t>
              </a:r>
              <a:r>
                <a:rPr lang="en-US" sz="1764" err="1"/>
                <a:t>compat</a:t>
              </a:r>
              <a:r>
                <a:rPr lang="en-US" sz="1764"/>
                <a:t> with on-premise</a:t>
              </a:r>
            </a:p>
          </p:txBody>
        </p:sp>
      </p:grpSp>
      <p:grpSp>
        <p:nvGrpSpPr>
          <p:cNvPr id="18" name="Group 17"/>
          <p:cNvGrpSpPr/>
          <p:nvPr/>
        </p:nvGrpSpPr>
        <p:grpSpPr>
          <a:xfrm>
            <a:off x="208959" y="3262867"/>
            <a:ext cx="2474887" cy="334584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Built on the same infrastructure as SQL Database</a:t>
              </a:r>
            </a:p>
            <a:p>
              <a:pPr marL="223940" lvl="1" indent="-223940" defTabSz="1045052">
                <a:lnSpc>
                  <a:spcPct val="150000"/>
                </a:lnSpc>
                <a:spcBef>
                  <a:spcPct val="0"/>
                </a:spcBef>
                <a:spcAft>
                  <a:spcPct val="15000"/>
                </a:spcAft>
                <a:buChar char="•"/>
              </a:pPr>
              <a:r>
                <a:rPr lang="en-US" sz="1764"/>
                <a:t>Provides the same benefits (PaaS)</a:t>
              </a:r>
            </a:p>
          </p:txBody>
        </p:sp>
      </p:grpSp>
      <p:grpSp>
        <p:nvGrpSpPr>
          <p:cNvPr id="19" name="Group 18"/>
          <p:cNvGrpSpPr/>
          <p:nvPr/>
        </p:nvGrpSpPr>
        <p:grpSpPr>
          <a:xfrm>
            <a:off x="5882751" y="3262867"/>
            <a:ext cx="2474887" cy="334584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Contained within your VNet</a:t>
              </a:r>
            </a:p>
            <a:p>
              <a:pPr marL="223940" lvl="1" indent="-223940" defTabSz="1045052">
                <a:lnSpc>
                  <a:spcPct val="150000"/>
                </a:lnSpc>
                <a:spcBef>
                  <a:spcPct val="0"/>
                </a:spcBef>
                <a:spcAft>
                  <a:spcPct val="15000"/>
                </a:spcAft>
                <a:buChar char="•"/>
              </a:pPr>
              <a:r>
                <a:rPr lang="en-US" sz="1764"/>
                <a:t>Private IP addresses</a:t>
              </a:r>
            </a:p>
            <a:p>
              <a:pPr marL="223940" lvl="1" indent="-223940" defTabSz="1045052">
                <a:lnSpc>
                  <a:spcPct val="150000"/>
                </a:lnSpc>
                <a:spcBef>
                  <a:spcPct val="0"/>
                </a:spcBef>
                <a:spcAft>
                  <a:spcPct val="15000"/>
                </a:spcAft>
                <a:buChar char="•"/>
              </a:pPr>
              <a:r>
                <a:rPr lang="en-US" sz="1764"/>
                <a:t>Express Route / VPN connectivity</a:t>
              </a:r>
            </a:p>
          </p:txBody>
        </p:sp>
      </p:grpSp>
      <p:sp>
        <p:nvSpPr>
          <p:cNvPr id="4" name="Rectangle 3"/>
          <p:cNvSpPr/>
          <p:nvPr/>
        </p:nvSpPr>
        <p:spPr>
          <a:xfrm>
            <a:off x="196860" y="1556063"/>
            <a:ext cx="4414646" cy="1298484"/>
          </a:xfrm>
          <a:prstGeom prst="rect">
            <a:avLst/>
          </a:prstGeom>
        </p:spPr>
        <p:txBody>
          <a:bodyPr wrap="square">
            <a:spAutoFit/>
          </a:bodyPr>
          <a:lstStyle/>
          <a:p>
            <a:pPr algn="ctr"/>
            <a:r>
              <a:rPr lang="en-US" sz="1960"/>
              <a:t>New deployment option enabling </a:t>
            </a:r>
            <a:r>
              <a:rPr lang="en-US" sz="1960" u="sng"/>
              <a:t>friction-free migration</a:t>
            </a:r>
            <a:r>
              <a:rPr lang="en-US" sz="1960"/>
              <a:t> of </a:t>
            </a:r>
          </a:p>
          <a:p>
            <a:pPr algn="ctr"/>
            <a:r>
              <a:rPr lang="en-US" sz="1960"/>
              <a:t>SQL Server workloads to </a:t>
            </a:r>
          </a:p>
          <a:p>
            <a:pPr algn="ctr"/>
            <a:r>
              <a:rPr lang="en-US" sz="1960"/>
              <a:t>a </a:t>
            </a:r>
            <a:r>
              <a:rPr lang="en-US" sz="1960" u="sng"/>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58437" y="1141419"/>
            <a:ext cx="2121517" cy="625908"/>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005E78"/>
                  </a:solidFill>
                  <a:latin typeface="Segoe UI" panose="020B0502040204020203" pitchFamily="34" charset="0"/>
                  <a:cs typeface="Segoe UI" panose="020B0502040204020203" pitchFamily="34" charset="0"/>
                </a:rPr>
                <a:t>SQL Database </a:t>
              </a:r>
              <a:r>
                <a:rPr lang="en-US" sz="1764">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3149"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594928" y="2383852"/>
            <a:ext cx="1811581" cy="625909"/>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3150"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1537" y="2383854"/>
            <a:ext cx="2121517" cy="625908"/>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3151"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0619" y="2383852"/>
            <a:ext cx="1811581" cy="625909"/>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3152"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17714" y="2010585"/>
            <a:ext cx="1744067" cy="373265"/>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1475" y="2010584"/>
            <a:ext cx="1873756" cy="373269"/>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0895" y="1805370"/>
            <a:ext cx="0" cy="578482"/>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19647" y="3262867"/>
            <a:ext cx="2474887" cy="334584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Transparent</a:t>
              </a:r>
            </a:p>
            <a:p>
              <a:pPr marL="223940" lvl="1" indent="-223940" defTabSz="1045052">
                <a:lnSpc>
                  <a:spcPct val="150000"/>
                </a:lnSpc>
                <a:spcBef>
                  <a:spcPct val="0"/>
                </a:spcBef>
                <a:spcAft>
                  <a:spcPct val="15000"/>
                </a:spcAft>
                <a:buChar char="•"/>
              </a:pPr>
              <a:r>
                <a:rPr lang="en-US" sz="1764"/>
                <a:t>Frictionless</a:t>
              </a:r>
            </a:p>
            <a:p>
              <a:pPr marL="223940" lvl="1" indent="-223940" defTabSz="1045052">
                <a:lnSpc>
                  <a:spcPct val="150000"/>
                </a:lnSpc>
                <a:spcBef>
                  <a:spcPct val="0"/>
                </a:spcBef>
                <a:spcAft>
                  <a:spcPct val="15000"/>
                </a:spcAft>
                <a:buChar char="•"/>
              </a:pPr>
              <a:r>
                <a:rPr lang="en-US" sz="1764"/>
                <a:t>Competitive</a:t>
              </a:r>
            </a:p>
          </p:txBody>
        </p:sp>
      </p:grpSp>
    </p:spTree>
    <p:extLst>
      <p:ext uri="{BB962C8B-B14F-4D97-AF65-F5344CB8AC3E}">
        <p14:creationId xmlns:p14="http://schemas.microsoft.com/office/powerpoint/2010/main" val="7946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FB9-AEF5-4D99-94F4-4630398F609D}"/>
              </a:ext>
            </a:extLst>
          </p:cNvPr>
          <p:cNvSpPr>
            <a:spLocks noGrp="1"/>
          </p:cNvSpPr>
          <p:nvPr>
            <p:ph type="title"/>
          </p:nvPr>
        </p:nvSpPr>
        <p:spPr>
          <a:xfrm>
            <a:off x="837655" y="365127"/>
            <a:ext cx="10508754" cy="768232"/>
          </a:xfrm>
        </p:spPr>
        <p:txBody>
          <a:bodyPr/>
          <a:lstStyle/>
          <a:p>
            <a:r>
              <a:rPr lang="en-US" dirty="0"/>
              <a:t>Main benefits of the service</a:t>
            </a:r>
            <a:endParaRPr lang="it-IT" dirty="0"/>
          </a:p>
        </p:txBody>
      </p:sp>
      <p:graphicFrame>
        <p:nvGraphicFramePr>
          <p:cNvPr id="4" name="Table 3">
            <a:extLst>
              <a:ext uri="{FF2B5EF4-FFF2-40B4-BE49-F238E27FC236}">
                <a16:creationId xmlns:a16="http://schemas.microsoft.com/office/drawing/2014/main" id="{774A86D3-D715-41AD-AD55-A1995C6DCC20}"/>
              </a:ext>
            </a:extLst>
          </p:cNvPr>
          <p:cNvGraphicFramePr>
            <a:graphicFrameLocks noGrp="1"/>
          </p:cNvGraphicFramePr>
          <p:nvPr>
            <p:extLst/>
          </p:nvPr>
        </p:nvGraphicFramePr>
        <p:xfrm>
          <a:off x="381834" y="1160271"/>
          <a:ext cx="11355939" cy="5197392"/>
        </p:xfrm>
        <a:graphic>
          <a:graphicData uri="http://schemas.openxmlformats.org/drawingml/2006/table">
            <a:tbl>
              <a:tblPr firstRow="1" firstCol="1" bandRow="1">
                <a:tableStyleId>{5C22544A-7EE6-4342-B048-85BDC9FD1C3A}</a:tableStyleId>
              </a:tblPr>
              <a:tblGrid>
                <a:gridCol w="1927290">
                  <a:extLst>
                    <a:ext uri="{9D8B030D-6E8A-4147-A177-3AD203B41FA5}">
                      <a16:colId xmlns:a16="http://schemas.microsoft.com/office/drawing/2014/main" val="2207330100"/>
                    </a:ext>
                  </a:extLst>
                </a:gridCol>
                <a:gridCol w="2092027">
                  <a:extLst>
                    <a:ext uri="{9D8B030D-6E8A-4147-A177-3AD203B41FA5}">
                      <a16:colId xmlns:a16="http://schemas.microsoft.com/office/drawing/2014/main" val="3022118591"/>
                    </a:ext>
                  </a:extLst>
                </a:gridCol>
                <a:gridCol w="2634770">
                  <a:extLst>
                    <a:ext uri="{9D8B030D-6E8A-4147-A177-3AD203B41FA5}">
                      <a16:colId xmlns:a16="http://schemas.microsoft.com/office/drawing/2014/main" val="542209411"/>
                    </a:ext>
                  </a:extLst>
                </a:gridCol>
                <a:gridCol w="2440529">
                  <a:extLst>
                    <a:ext uri="{9D8B030D-6E8A-4147-A177-3AD203B41FA5}">
                      <a16:colId xmlns:a16="http://schemas.microsoft.com/office/drawing/2014/main" val="1562758914"/>
                    </a:ext>
                  </a:extLst>
                </a:gridCol>
                <a:gridCol w="2261323">
                  <a:extLst>
                    <a:ext uri="{9D8B030D-6E8A-4147-A177-3AD203B41FA5}">
                      <a16:colId xmlns:a16="http://schemas.microsoft.com/office/drawing/2014/main" val="2302881698"/>
                    </a:ext>
                  </a:extLst>
                </a:gridCol>
              </a:tblGrid>
              <a:tr h="371563">
                <a:tc gridSpan="2">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Features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h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Single/</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Elastic</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gn="just">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MI</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on Azure VM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extLst>
                  <a:ext uri="{0D108BD9-81ED-4DB2-BD59-A6C34878D82A}">
                    <a16:rowId xmlns:a16="http://schemas.microsoft.com/office/drawing/2014/main" val="3473995598"/>
                  </a:ext>
                </a:extLst>
              </a:tr>
              <a:tr h="282254">
                <a:tc rowSpan="6">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Business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continuity</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/disaster recovery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p>
                      <a:pPr marL="635" marR="0" indent="0">
                        <a:lnSpc>
                          <a:spcPct val="107000"/>
                        </a:lnSpc>
                        <a:spcBef>
                          <a:spcPts val="0"/>
                        </a:spcBef>
                        <a:spcAft>
                          <a:spcPts val="0"/>
                        </a:spcAft>
                      </a:pP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High availability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91263454"/>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Availability SLA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 - 99.5% - 99.99%</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023642808"/>
                  </a:ext>
                </a:extLst>
              </a:tr>
              <a:tr h="549339">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backups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Options </a:t>
                      </a:r>
                      <a:r>
                        <a:rPr lang="it-IT" sz="1500" dirty="0" err="1">
                          <a:effectLst/>
                          <a:latin typeface="Segoe UI Light" panose="020B0502040204020203" pitchFamily="34" charset="0"/>
                          <a:cs typeface="Segoe UI Light" panose="020B0502040204020203" pitchFamily="34" charset="0"/>
                        </a:rPr>
                        <a:t>available</a:t>
                      </a:r>
                      <a:r>
                        <a:rPr lang="it-IT" sz="1500" dirty="0">
                          <a:effectLst/>
                          <a:latin typeface="Segoe UI Light" panose="020B0502040204020203" pitchFamily="34" charset="0"/>
                          <a:cs typeface="Segoe UI Light" panose="020B0502040204020203" pitchFamily="34" charset="0"/>
                        </a:rPr>
                        <a:t> to </a:t>
                      </a:r>
                      <a:r>
                        <a:rPr lang="it-IT" sz="1500" dirty="0" err="1">
                          <a:effectLst/>
                          <a:latin typeface="Segoe UI Light" panose="020B0502040204020203" pitchFamily="34" charset="0"/>
                          <a:cs typeface="Segoe UI Light" panose="020B0502040204020203" pitchFamily="34" charset="0"/>
                        </a:rPr>
                        <a:t>configure</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246668087"/>
                  </a:ext>
                </a:extLst>
              </a:tr>
              <a:tr h="282254">
                <a:tc vMerge="1">
                  <a:txBody>
                    <a:bodyPr/>
                    <a:lstStyle/>
                    <a:p>
                      <a:pPr marL="635" marR="0" indent="0" algn="just">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gn="just">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Point in time </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23691793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Backup </a:t>
                      </a:r>
                      <a:r>
                        <a:rPr lang="it-IT" sz="1500" b="1" dirty="0" err="1">
                          <a:effectLst/>
                          <a:latin typeface="Segoe UI Semibold" panose="020B0702040204020203" pitchFamily="34" charset="0"/>
                          <a:cs typeface="Segoe UI Semibold" panose="020B0702040204020203" pitchFamily="34" charset="0"/>
                        </a:rPr>
                        <a:t>retention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35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7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Depends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807735595"/>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Geo-</a:t>
                      </a:r>
                      <a:r>
                        <a:rPr lang="it-IT" sz="1500" b="1" dirty="0" err="1">
                          <a:effectLst/>
                          <a:latin typeface="Segoe UI Semibold" panose="020B0702040204020203" pitchFamily="34" charset="0"/>
                          <a:cs typeface="Segoe UI Semibold" panose="020B0702040204020203" pitchFamily="34" charset="0"/>
                        </a:rPr>
                        <a:t>replication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61006887"/>
                  </a:ext>
                </a:extLst>
              </a:tr>
              <a:tr h="298512">
                <a:tc rowSpan="6">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surface</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area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Native backup/</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440712667"/>
                  </a:ext>
                </a:extLst>
              </a:tr>
              <a:tr h="308676">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Cross-DB </a:t>
                      </a:r>
                      <a:r>
                        <a:rPr lang="it-IT" sz="1500" b="1" dirty="0" err="1">
                          <a:effectLst/>
                          <a:latin typeface="Segoe UI Semibold" panose="020B0702040204020203" pitchFamily="34" charset="0"/>
                          <a:cs typeface="Segoe UI Semibold" panose="020B0702040204020203" pitchFamily="34" charset="0"/>
                        </a:rPr>
                        <a:t>Transactions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Partially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693553537"/>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SQL Agent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18627029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Database mail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04258211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Encryption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147868436"/>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Filestream/</a:t>
                      </a:r>
                      <a:r>
                        <a:rPr lang="it-IT" sz="1500" b="1" dirty="0" err="1">
                          <a:effectLst/>
                          <a:latin typeface="Segoe UI Semibold" panose="020B0702040204020203" pitchFamily="34" charset="0"/>
                          <a:cs typeface="Segoe UI Semibold" panose="020B0702040204020203" pitchFamily="34" charset="0"/>
                        </a:rPr>
                        <a:t>filetable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641286325"/>
                  </a:ext>
                </a:extLst>
              </a:tr>
              <a:tr h="282254">
                <a:tc rowSpan="4">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Built</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 intelligence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tuning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Partial</a:t>
                      </a:r>
                      <a:r>
                        <a:rPr lang="it-IT" sz="1500" dirty="0">
                          <a:effectLst/>
                          <a:latin typeface="Segoe UI Light" panose="020B0502040204020203" pitchFamily="34" charset="0"/>
                          <a:cs typeface="Segoe UI Light" panose="020B0502040204020203" pitchFamily="34" charset="0"/>
                        </a:rPr>
                        <a:t> (plan </a:t>
                      </a:r>
                      <a:r>
                        <a:rPr lang="it-IT" sz="1500" dirty="0" err="1">
                          <a:effectLst/>
                          <a:latin typeface="Segoe UI Light" panose="020B0502040204020203" pitchFamily="34" charset="0"/>
                          <a:cs typeface="Segoe UI Light" panose="020B0502040204020203" pitchFamily="34" charset="0"/>
                        </a:rPr>
                        <a:t>corrections</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138973081"/>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Threat</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detection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61712832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Vulnerability</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Assess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500845933"/>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Intelligent</a:t>
                      </a:r>
                      <a:r>
                        <a:rPr lang="it-IT" sz="1500" b="1" dirty="0">
                          <a:effectLst/>
                          <a:latin typeface="Segoe UI Semibold" panose="020B0702040204020203" pitchFamily="34" charset="0"/>
                          <a:cs typeface="Segoe UI Semibold" panose="020B0702040204020203" pitchFamily="34" charset="0"/>
                        </a:rPr>
                        <a:t> Insights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703037615"/>
                  </a:ext>
                </a:extLst>
              </a:tr>
            </a:tbl>
          </a:graphicData>
        </a:graphic>
      </p:graphicFrame>
      <p:sp>
        <p:nvSpPr>
          <p:cNvPr id="7" name="TextBox 6">
            <a:extLst>
              <a:ext uri="{FF2B5EF4-FFF2-40B4-BE49-F238E27FC236}">
                <a16:creationId xmlns:a16="http://schemas.microsoft.com/office/drawing/2014/main" id="{24A79C0D-66D2-491B-ADA0-244CD1A8031B}"/>
              </a:ext>
            </a:extLst>
          </p:cNvPr>
          <p:cNvSpPr txBox="1"/>
          <p:nvPr/>
        </p:nvSpPr>
        <p:spPr>
          <a:xfrm>
            <a:off x="9648949" y="870210"/>
            <a:ext cx="1760238" cy="263149"/>
          </a:xfrm>
          <a:prstGeom prst="rect">
            <a:avLst/>
          </a:prstGeom>
          <a:noFill/>
        </p:spPr>
        <p:txBody>
          <a:bodyPr wrap="square" rtlCol="0">
            <a:spAutoFit/>
          </a:bodyPr>
          <a:lstStyle/>
          <a:p>
            <a:r>
              <a:rPr lang="it-IT" sz="1110" i="1" dirty="0"/>
              <a:t>* In the evaluation phase</a:t>
            </a:r>
          </a:p>
        </p:txBody>
      </p:sp>
    </p:spTree>
    <p:extLst>
      <p:ext uri="{BB962C8B-B14F-4D97-AF65-F5344CB8AC3E}">
        <p14:creationId xmlns:p14="http://schemas.microsoft.com/office/powerpoint/2010/main" val="40183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390A7124CDAA45A5079D0C8E5D8C55" ma:contentTypeVersion="9" ma:contentTypeDescription="Create a new document." ma:contentTypeScope="" ma:versionID="8fc6616fb311b9ba5c34c3b88be6c14e">
  <xsd:schema xmlns:xsd="http://www.w3.org/2001/XMLSchema" xmlns:xs="http://www.w3.org/2001/XMLSchema" xmlns:p="http://schemas.microsoft.com/office/2006/metadata/properties" xmlns:ns1="http://schemas.microsoft.com/sharepoint/v3" xmlns:ns2="59cc04e9-1f55-4802-bd11-833e2500bfee" xmlns:ns3="f3cb46e3-57bb-4dc3-b8a6-8136054a4d88" targetNamespace="http://schemas.microsoft.com/office/2006/metadata/properties" ma:root="true" ma:fieldsID="a1155ed9fb73a90961bbd2121478ecc4" ns1:_="" ns2:_="" ns3:_="">
    <xsd:import namespace="http://schemas.microsoft.com/sharepoint/v3"/>
    <xsd:import namespace="59cc04e9-1f55-4802-bd11-833e2500bfee"/>
    <xsd:import namespace="f3cb46e3-57bb-4dc3-b8a6-8136054a4d8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c04e9-1f55-4802-bd11-833e2500bf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3cb46e3-57bb-4dc3-b8a6-8136054a4d8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100EA9-7DB9-4D7E-9920-FA4F80AE5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cc04e9-1f55-4802-bd11-833e2500bfee"/>
    <ds:schemaRef ds:uri="f3cb46e3-57bb-4dc3-b8a6-8136054a4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4B63D3-91DE-4124-A6C4-33407AE2062E}">
  <ds:schemaRefs>
    <ds:schemaRef ds:uri="http://purl.org/dc/terms/"/>
    <ds:schemaRef ds:uri="http://schemas.openxmlformats.org/package/2006/metadata/core-properties"/>
    <ds:schemaRef ds:uri="http://schemas.microsoft.com/office/2006/documentManagement/types"/>
    <ds:schemaRef ds:uri="f3cb46e3-57bb-4dc3-b8a6-8136054a4d88"/>
    <ds:schemaRef ds:uri="http://purl.org/dc/elements/1.1/"/>
    <ds:schemaRef ds:uri="http://schemas.microsoft.com/office/2006/metadata/properties"/>
    <ds:schemaRef ds:uri="59cc04e9-1f55-4802-bd11-833e2500bfee"/>
    <ds:schemaRef ds:uri="http://schemas.microsoft.com/sharepoint/v3"/>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36E619D-0CD2-4884-A562-AFE939CDB5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TotalTime>
  <Words>4038</Words>
  <Application>Microsoft Office PowerPoint</Application>
  <PresentationFormat>Custom</PresentationFormat>
  <Paragraphs>708</Paragraphs>
  <Slides>69</Slides>
  <Notes>28</Notes>
  <HiddenSlides>3</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5" baseType="lpstr">
      <vt:lpstr>Arial</vt:lpstr>
      <vt:lpstr>Calibri</vt:lpstr>
      <vt:lpstr>Calibri Light</vt:lpstr>
      <vt:lpstr>Consolas</vt:lpstr>
      <vt:lpstr>Proxima Nova Light</vt:lpstr>
      <vt:lpstr>Rockwell</vt:lpstr>
      <vt:lpstr>Segoe UI</vt:lpstr>
      <vt:lpstr>Segoe UI Light</vt:lpstr>
      <vt:lpstr>Segoe UI Semibold</vt:lpstr>
      <vt:lpstr>Segoe UI Semilight</vt:lpstr>
      <vt:lpstr>Times New Roman</vt:lpstr>
      <vt:lpstr>Wingdings</vt:lpstr>
      <vt:lpstr>Wingdings 3</vt:lpstr>
      <vt:lpstr>5-30664_S4_Q1_FY16_Light_Template</vt:lpstr>
      <vt:lpstr>Office Theme</vt:lpstr>
      <vt:lpstr>CorelDRAW</vt:lpstr>
      <vt:lpstr>Introduction to Azure Managed Instances</vt:lpstr>
      <vt:lpstr>Patrick Flynn SQL Server DBA Link Group</vt:lpstr>
      <vt:lpstr>Azure Relational Database Platform</vt:lpstr>
      <vt:lpstr>Benefits of Platform as a Service</vt:lpstr>
      <vt:lpstr>PowerPoint Presentation</vt:lpstr>
      <vt:lpstr>Introducing Azure SQL Database Managed Instance</vt:lpstr>
      <vt:lpstr>WHO IS MANAGED INSTANCE FOR?</vt:lpstr>
      <vt:lpstr>What is SQL Database Managed Instance?</vt:lpstr>
      <vt:lpstr>Main benefits of the service</vt:lpstr>
      <vt:lpstr>How to easily migrate and get benefits of cloud?</vt:lpstr>
      <vt:lpstr>Save time with familiar SQL Server tools and resources</vt:lpstr>
      <vt:lpstr>Database Compatibility Based Certification</vt:lpstr>
      <vt:lpstr>Easy migration: nearly 100% like SQL Server</vt:lpstr>
      <vt:lpstr>Service Tiers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Availability</vt:lpstr>
      <vt:lpstr>AZURE HYBRID BENEFIT (AHB): Get more for your virtualized workloads</vt:lpstr>
      <vt:lpstr>PowerPoint Presentation</vt:lpstr>
      <vt:lpstr>Isolation and Connectivity</vt:lpstr>
      <vt:lpstr>Dedicated resources through customer isolation</vt:lpstr>
      <vt:lpstr>PowerPoint Presentation</vt:lpstr>
      <vt:lpstr>Host your Application in the Cloud or keep on-premises</vt:lpstr>
      <vt:lpstr>Network communications</vt:lpstr>
      <vt:lpstr>Connecting to Managed Instances</vt:lpstr>
      <vt:lpstr>Creating your first Managed Instance</vt:lpstr>
      <vt:lpstr>PowerPoint Presentation</vt:lpstr>
      <vt:lpstr>Managed Instance Features</vt:lpstr>
      <vt:lpstr>SURFACE AREA</vt:lpstr>
      <vt:lpstr>USER DATABASE FILE LAYOUT CONSIDERATIONS</vt:lpstr>
      <vt:lpstr>Backup aND RESTORE </vt:lpstr>
      <vt:lpstr>TempDB</vt:lpstr>
      <vt:lpstr>High Availability</vt:lpstr>
      <vt:lpstr>SCALING MANAGED INSTANCE</vt:lpstr>
      <vt:lpstr>Managed Instance Limitations</vt:lpstr>
      <vt:lpstr>Business Intelligence Services</vt:lpstr>
      <vt:lpstr>Design Limitations</vt:lpstr>
      <vt:lpstr>App compatibility: what’s is missing?</vt:lpstr>
      <vt:lpstr>Other Limitations</vt:lpstr>
      <vt:lpstr>Migration to Managed Instance ?</vt:lpstr>
      <vt:lpstr>Decision Criteria</vt:lpstr>
      <vt:lpstr>Migration path</vt:lpstr>
      <vt:lpstr>Migration path</vt:lpstr>
      <vt:lpstr>Migration phase</vt:lpstr>
      <vt:lpstr>Migration path</vt:lpstr>
      <vt:lpstr>Monitoring</vt:lpstr>
      <vt:lpstr>Managed Instance - HyperScale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Useful references</vt:lpstr>
      <vt:lpstr>SQLBits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Managed Instances</dc:title>
  <dc:creator>Patrick Flynn</dc:creator>
  <cp:lastModifiedBy>Patrick Flynn</cp:lastModifiedBy>
  <cp:revision>2</cp:revision>
  <dcterms:created xsi:type="dcterms:W3CDTF">2019-03-14T02:41:41Z</dcterms:created>
  <dcterms:modified xsi:type="dcterms:W3CDTF">2019-03-14T05:09:19Z</dcterms:modified>
</cp:coreProperties>
</file>